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59" r:id="rId5"/>
    <p:sldId id="281" r:id="rId6"/>
    <p:sldId id="261" r:id="rId7"/>
    <p:sldId id="258" r:id="rId8"/>
    <p:sldId id="262" r:id="rId9"/>
    <p:sldId id="264" r:id="rId10"/>
    <p:sldId id="265" r:id="rId11"/>
    <p:sldId id="263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7" r:id="rId22"/>
    <p:sldId id="280" r:id="rId23"/>
    <p:sldId id="273" r:id="rId24"/>
    <p:sldId id="274" r:id="rId25"/>
    <p:sldId id="275" r:id="rId26"/>
    <p:sldId id="276" r:id="rId27"/>
    <p:sldId id="25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D5D3"/>
    <a:srgbClr val="000000"/>
    <a:srgbClr val="F86ED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469E0-9A46-420D-89FF-875984F1F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143195-F959-425C-9B89-08B0ABE26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D9947-1AC1-44A4-A117-9CBBA2EEE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1195D-1BD1-465E-87E1-C25ED39C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C0F20-F14D-48EF-A8CB-7AD1E28C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9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C248-08DC-4AA9-AD9B-7F58C407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8E5787-906C-4C8E-8D3C-53FB9AA09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1E696-2E9D-4C80-B81E-F798601C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39463A-6321-4435-88B6-F571D657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9CD7E-1899-490E-BF8F-2FDFF7A5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3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A8E208-14E0-49FB-BE56-B2B848527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DBF30C-09FB-46E0-93DC-3F46A4D5E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9D6B8C-A9DE-4812-8F9E-30B6E96F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FC1650-E50E-4173-8AD9-8D32686F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13D0B9-DA72-4CDA-903A-032C0ED8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5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C6F9A-442A-48B8-9282-E2EB81A0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6EA23E-383C-4CD7-A6A1-39BFA413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D1B4B2-D0BB-487B-BA35-6286BECB8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07305-6D0F-475F-AC70-F9192DE8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8F9339-D317-4822-ADB0-451ADA2C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7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462A5-4F49-4249-B945-24F4670EC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EA7D1-6790-42B3-8A56-68E424CED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51750-2F0B-447E-B8E3-A22E27E6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401F5A-4819-42CF-8B3E-70DB614B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A6AFB2-DD8A-44C3-BA31-81019587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5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D32CB-73C2-4AD8-BF3D-1217DC0F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9B187A-5F3B-499F-AA60-6642EE611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275FC5-F306-4D36-9FEB-4488D74A1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B312C-90AF-461F-9DBB-E34903D6D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832B6-621C-4E5B-9CBE-09CB6D41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95F357-61F2-4C65-B37B-B1D7CD57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8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C7DBE-0C4A-4BE4-B325-1B1F99F7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BC1E17-4777-4037-A712-C879A39C0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5B2039-695A-47CB-BECA-908068CA1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9962192-2E25-4CE7-8734-6B2DE5FD9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A85497-7F63-4128-B9F6-B3E7E33A5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E8C1208-2E45-400B-9298-FFEAB88D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EB20F6-A958-4CC9-AC08-FAB65193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94DF53-6604-4EB8-8DCD-3223FCCE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29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A02B8-C04D-48C6-A617-90D6E74D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19680A-A3D2-4522-9308-785BF587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E7611A-4EAC-46B7-8DCA-EA0701CB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8A3140-B0B8-42E4-9875-EE4690A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2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BCC0F-441C-45B2-8547-441A3591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E4C7E6-7632-4DDC-84E0-1BCCC276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29FBEC-4D53-4D1D-B825-6820D665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0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80CD-EC4D-4CBB-9F74-836906BB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DDADD-B53A-42C8-B06C-9596B05C2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E16F9B-D89A-4A9B-918C-953013FC0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DA02BD-E785-4C9F-AA0F-9450E1A7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589A0-CAC2-4143-AACA-1DAE50B6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4C6FC0-A9AF-4068-8A9A-173EB057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A8253-54FE-4A4F-BD53-5E6C1D4CC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737973-8FBE-4406-9B3E-1EA61F5F2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79D1C5-CCB5-40D8-91A8-AE6B3CAB2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CFA8F-3173-4C0D-8A07-A30A8EE16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F9F9D-3341-434C-A321-4CC0A0B56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2CBA72-41D6-442A-A407-2F1C1FE0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3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836DB-8729-4923-93B6-29DCE859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79BB2A-F587-438F-91D4-77ACD9898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A276D-B115-40C1-B2A6-A0B77E03A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1585-9442-425B-AD74-DDE859E2825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F3326-3856-4904-82EC-04910D9F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6F6FB-B655-48CB-B761-5458B4EE8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5143-4A19-46C4-9862-D66F639CF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24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2DC7A-167D-40B1-B4B7-854B39E6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8240" y="1122363"/>
            <a:ext cx="633984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>
                <a:latin typeface="Exo 2 Light" panose="00000400000000000000" pitchFamily="2" charset="-52"/>
              </a:rPr>
              <a:t>Практики различения насилия и заботы и их эффекты в нарративной терапии</a:t>
            </a:r>
            <a:br>
              <a:rPr lang="ru-RU" sz="3600" b="1">
                <a:latin typeface="Exo 2 Light" panose="00000400000000000000" pitchFamily="2" charset="-52"/>
              </a:rPr>
            </a:br>
            <a:endParaRPr lang="ru-RU" sz="3600" b="1">
              <a:latin typeface="Exo 2 Light" panose="00000400000000000000" pitchFamily="2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57E53A-86B6-42D0-B387-825CBB20A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8240" y="4700588"/>
            <a:ext cx="6339840" cy="1655762"/>
          </a:xfrm>
        </p:spPr>
        <p:txBody>
          <a:bodyPr>
            <a:normAutofit/>
          </a:bodyPr>
          <a:lstStyle/>
          <a:p>
            <a:pPr algn="l"/>
            <a:r>
              <a:rPr lang="ru-RU" i="1"/>
              <a:t>Центр нарративной психологии и практики</a:t>
            </a:r>
          </a:p>
          <a:p>
            <a:pPr algn="l"/>
            <a:r>
              <a:rPr lang="ru-RU" i="1"/>
              <a:t>Екатерина Жорняк </a:t>
            </a:r>
          </a:p>
        </p:txBody>
      </p:sp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доска объявлений, вода, мужчина, мяч&#10;&#10;Автоматически созданное описание">
            <a:extLst>
              <a:ext uri="{FF2B5EF4-FFF2-40B4-BE49-F238E27FC236}">
                <a16:creationId xmlns:a16="http://schemas.microsoft.com/office/drawing/2014/main" id="{9214EB7A-2662-45A3-8613-150314B3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8134348" y="1005839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831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0B9B2-E09F-4B8F-BC71-B7B1717DB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позаботиться о том, чтобы </a:t>
            </a:r>
            <a:r>
              <a:rPr lang="ru-RU" dirty="0" err="1"/>
              <a:t>ретравматизация</a:t>
            </a:r>
            <a:r>
              <a:rPr lang="ru-RU" dirty="0"/>
              <a:t> не произошла?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526EE-3CC5-4B13-B7A2-6559B1780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dirty="0"/>
              <a:t> </a:t>
            </a:r>
          </a:p>
          <a:p>
            <a:pPr lvl="0"/>
            <a:r>
              <a:rPr lang="ru-RU" dirty="0"/>
              <a:t>Мы можем помогать людям, занимать активную роль в отслеживании того, как выражается их опыт </a:t>
            </a:r>
            <a:r>
              <a:rPr lang="ru-RU" dirty="0" err="1"/>
              <a:t>абъюза</a:t>
            </a:r>
            <a:r>
              <a:rPr lang="ru-RU" dirty="0"/>
              <a:t>, не оставляя это на волю случая или во власти терапевта </a:t>
            </a:r>
          </a:p>
          <a:p>
            <a:pPr lvl="0"/>
            <a:r>
              <a:rPr lang="ru-RU" dirty="0"/>
              <a:t>Постоянно консультироваться с людьми о ходе бесед, терапии</a:t>
            </a:r>
          </a:p>
          <a:p>
            <a:pPr lvl="0"/>
            <a:r>
              <a:rPr lang="ru-RU" dirty="0"/>
              <a:t>Признание политической или контекстуальной составляющей </a:t>
            </a:r>
          </a:p>
          <a:p>
            <a:pPr lvl="0"/>
            <a:r>
              <a:rPr lang="ru-RU" dirty="0" err="1"/>
              <a:t>Экстернализация</a:t>
            </a:r>
            <a:r>
              <a:rPr lang="ru-RU" dirty="0"/>
              <a:t>: «вербовка ненавистью к себе, отвращением к себе» </a:t>
            </a:r>
          </a:p>
          <a:p>
            <a:pPr lvl="0"/>
            <a:r>
              <a:rPr lang="ru-RU" dirty="0"/>
              <a:t>В ответ на вопросы </a:t>
            </a:r>
            <a:r>
              <a:rPr lang="ru-RU" dirty="0" err="1"/>
              <a:t>экстернализационной</a:t>
            </a:r>
            <a:r>
              <a:rPr lang="ru-RU" dirty="0"/>
              <a:t> беседы люди вовлекаются в </a:t>
            </a:r>
            <a:r>
              <a:rPr lang="ru-RU" dirty="0" err="1"/>
              <a:t>переинтерпретацию</a:t>
            </a:r>
            <a:r>
              <a:rPr lang="ru-RU" dirty="0"/>
              <a:t> истории </a:t>
            </a:r>
            <a:r>
              <a:rPr lang="ru-RU" dirty="0" err="1"/>
              <a:t>абьюза</a:t>
            </a:r>
            <a:r>
              <a:rPr lang="ru-RU" dirty="0"/>
              <a:t> и вырываются из негативных историй идентичности </a:t>
            </a:r>
          </a:p>
          <a:p>
            <a:r>
              <a:rPr lang="ru-RU" dirty="0" err="1"/>
              <a:t>Абьюз</a:t>
            </a:r>
            <a:r>
              <a:rPr lang="ru-RU" dirty="0"/>
              <a:t> больше не отражение вины и не говорит правды о том, какой человек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20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E1876-16AD-4E1C-8EF0-50835709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Деконструктивная</a:t>
            </a:r>
            <a:r>
              <a:rPr lang="ru-RU" b="1" dirty="0"/>
              <a:t> беседа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FA106-D2C9-4FA1-BFAF-26865F990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827" y="794222"/>
            <a:ext cx="7315200" cy="59775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Детальное свидетельствование может помочь различит где </a:t>
            </a:r>
            <a:r>
              <a:rPr lang="ru-RU" b="1" i="1" dirty="0"/>
              <a:t>любовь и забота</a:t>
            </a:r>
            <a:r>
              <a:rPr lang="ru-RU" b="1" dirty="0"/>
              <a:t>, а где </a:t>
            </a:r>
            <a:r>
              <a:rPr lang="ru-RU" b="1" i="1" dirty="0"/>
              <a:t>эксплуатация и насилие </a:t>
            </a:r>
            <a:endParaRPr lang="ru-RU" i="1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Когда </a:t>
            </a:r>
            <a:r>
              <a:rPr lang="ru-RU" b="1" dirty="0" err="1"/>
              <a:t>абьюз</a:t>
            </a:r>
            <a:r>
              <a:rPr lang="ru-RU" b="1" dirty="0"/>
              <a:t> назван его можно </a:t>
            </a:r>
            <a:r>
              <a:rPr lang="ru-RU" b="1" dirty="0" err="1">
                <a:solidFill>
                  <a:srgbClr val="00B050"/>
                </a:solidFill>
              </a:rPr>
              <a:t>контекстуализировать</a:t>
            </a:r>
            <a:r>
              <a:rPr lang="ru-RU" b="1" dirty="0"/>
              <a:t> - связать с доминирующими практиками семьи и общества </a:t>
            </a:r>
            <a:endParaRPr lang="en-US" b="1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/>
              <a:t>Эффекты: </a:t>
            </a: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дает людям, которые обращаются к нам за консультацией, возможность узнать, что они не одиноки в том, что подвергаются практикам </a:t>
            </a:r>
            <a:r>
              <a:rPr lang="ru-RU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абьюза</a:t>
            </a: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 это не что-то уникально присущее только их жизни – что, хотя </a:t>
            </a:r>
            <a:r>
              <a:rPr lang="ru-RU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абьюз</a:t>
            </a: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изолировал их от других людей, они были не одиноки в том, что испытывали это.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люди привязывают свой опыт </a:t>
            </a:r>
            <a:r>
              <a:rPr lang="ru-RU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абьюза</a:t>
            </a: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контексту, они становятся менее уязвимыми для </a:t>
            </a:r>
            <a:r>
              <a:rPr lang="ru-RU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патологизации</a:t>
            </a: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их идентичности, и снижается вероятность, что они будут вовлечены в чувство стыда, с которым эта </a:t>
            </a:r>
            <a:r>
              <a:rPr lang="ru-RU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патологизация</a:t>
            </a: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в союзе.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этого контекста также позволяет людям определить, насколько их собственные родители могли воспроизводить </a:t>
            </a:r>
            <a:r>
              <a:rPr lang="ru-RU" sz="23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абьюзивные</a:t>
            </a:r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практики, которым родители подвергались сами, в своей семье, и определить, были ли их родители хотя бы чуть лучше в этом отношении, чем их бабушки и дедушки.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C4270D-98F8-4348-AE08-6C18563CB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Важно не просто назвать </a:t>
            </a:r>
            <a:r>
              <a:rPr lang="ru-RU" b="1" dirty="0" err="1"/>
              <a:t>абьюз</a:t>
            </a:r>
            <a:r>
              <a:rPr lang="ru-RU" b="1" dirty="0"/>
              <a:t> </a:t>
            </a:r>
            <a:r>
              <a:rPr lang="ru-RU" b="1" dirty="0" err="1"/>
              <a:t>абьюзом</a:t>
            </a:r>
            <a:r>
              <a:rPr lang="ru-RU" b="1" dirty="0"/>
              <a:t> \насилие насилием, а уточнить особенности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E3C43-B0C8-408E-85C4-069BB9C6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6BBDE-F77C-437C-A358-94FEEA09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Когда знания и практики </a:t>
            </a:r>
            <a:r>
              <a:rPr lang="ru-RU" dirty="0" err="1"/>
              <a:t>абьюза</a:t>
            </a:r>
            <a:r>
              <a:rPr lang="ru-RU" dirty="0"/>
              <a:t> установлены в их специфике, мы можем:</a:t>
            </a:r>
          </a:p>
          <a:p>
            <a:r>
              <a:rPr lang="ru-RU" dirty="0"/>
              <a:t>обеспечить условия для адекватного свидетельствования кого-то с близким опытом; </a:t>
            </a:r>
          </a:p>
          <a:p>
            <a:pPr lvl="0"/>
            <a:r>
              <a:rPr lang="ru-RU" dirty="0"/>
              <a:t>помочь людям развить степень различения, позволяющую отличать действия по отношению к ним эксплуатирующие, </a:t>
            </a:r>
            <a:r>
              <a:rPr lang="ru-RU" dirty="0" err="1"/>
              <a:t>абьюзивные</a:t>
            </a:r>
            <a:r>
              <a:rPr lang="ru-RU" dirty="0"/>
              <a:t> и пренебрежительные от поддерживающих любящих и заботливых по сути; </a:t>
            </a:r>
          </a:p>
          <a:p>
            <a:pPr lvl="0"/>
            <a:r>
              <a:rPr lang="ru-RU" dirty="0"/>
              <a:t>расширить возможности для актов сопротивления и вызова этим знаниям (</a:t>
            </a:r>
            <a:r>
              <a:rPr lang="ru-RU" dirty="0" err="1"/>
              <a:t>абьюза</a:t>
            </a:r>
            <a:r>
              <a:rPr lang="ru-RU" dirty="0"/>
              <a:t>) в их повседневной жизни 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B3C6E0-6DF0-4F89-A046-DF4848C7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380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4AABC-76D5-4A56-B9DF-2744D51A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457200"/>
            <a:ext cx="3835854" cy="2487386"/>
          </a:xfrm>
        </p:spPr>
        <p:txBody>
          <a:bodyPr>
            <a:normAutofit/>
          </a:bodyPr>
          <a:lstStyle/>
          <a:p>
            <a:br>
              <a:rPr lang="ru-RU" sz="2200" dirty="0"/>
            </a:br>
            <a:r>
              <a:rPr lang="ru-RU" sz="2200" b="1" dirty="0"/>
              <a:t>Люди вовлекаются в повторяющиеся </a:t>
            </a:r>
            <a:r>
              <a:rPr lang="ru-RU" sz="2200" b="1" dirty="0" err="1"/>
              <a:t>абьюзивные</a:t>
            </a:r>
            <a:r>
              <a:rPr lang="ru-RU" sz="2200" b="1" dirty="0"/>
              <a:t> отношения из-за сложностей с различением эксплуатации и заботы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8E541-39D7-42F0-8FA2-27EF8D22E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Причина - переживание </a:t>
            </a:r>
            <a:r>
              <a:rPr lang="ru-RU" dirty="0" err="1"/>
              <a:t>абьюза</a:t>
            </a:r>
            <a:r>
              <a:rPr lang="ru-RU" dirty="0"/>
              <a:t> в контексте, который должен быть любящим и заботящимся - Семья</a:t>
            </a:r>
          </a:p>
          <a:p>
            <a:r>
              <a:rPr lang="ru-RU" dirty="0"/>
              <a:t>Это запутывает и мистифицирует </a:t>
            </a:r>
          </a:p>
          <a:p>
            <a:r>
              <a:rPr lang="ru-RU" dirty="0"/>
              <a:t>Миф, что семья - рай в жестоком мире, вносит вклад в эту мистификацию </a:t>
            </a:r>
          </a:p>
          <a:p>
            <a:r>
              <a:rPr lang="ru-RU" dirty="0"/>
              <a:t>Некоторые семьи очень опасны для детей </a:t>
            </a:r>
          </a:p>
          <a:p>
            <a:r>
              <a:rPr lang="ru-RU" dirty="0"/>
              <a:t>Это различение даётся сложно и без детства в </a:t>
            </a:r>
            <a:r>
              <a:rPr lang="ru-RU" dirty="0" err="1"/>
              <a:t>абьюзивной</a:t>
            </a:r>
            <a:r>
              <a:rPr lang="ru-RU" dirty="0"/>
              <a:t> семье, культура размывает его: «добро должно быть с кулаками» и пр.</a:t>
            </a:r>
          </a:p>
          <a:p>
            <a:r>
              <a:rPr lang="ru-RU" dirty="0"/>
              <a:t>Это затуманивание - повсюду. Например, ревность - </a:t>
            </a:r>
            <a:r>
              <a:rPr lang="ru-RU" dirty="0" err="1"/>
              <a:t>абьюз</a:t>
            </a:r>
            <a:r>
              <a:rPr lang="ru-RU" dirty="0"/>
              <a:t>, интерпретируется как знак любви; «бьет значит любит»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7E7499-409B-41CE-8E96-13F7DC7C3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612570"/>
            <a:ext cx="3935413" cy="325641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81D5D3"/>
                </a:solidFill>
              </a:rPr>
              <a:t>Задача: развить способность к различению любви и насилия</a:t>
            </a:r>
          </a:p>
        </p:txBody>
      </p:sp>
    </p:spTree>
    <p:extLst>
      <p:ext uri="{BB962C8B-B14F-4D97-AF65-F5344CB8AC3E}">
        <p14:creationId xmlns:p14="http://schemas.microsoft.com/office/powerpoint/2010/main" val="422646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AABD7-E1DE-47FC-849F-03F5392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br>
              <a:rPr lang="ru-RU" b="1" dirty="0"/>
            </a:br>
            <a:r>
              <a:rPr lang="ru-RU" sz="3100" b="1" dirty="0">
                <a:solidFill>
                  <a:srgbClr val="81D5D3"/>
                </a:solidFill>
              </a:rPr>
              <a:t>Развить способность к различению насилия и заботы</a:t>
            </a:r>
            <a:br>
              <a:rPr lang="ru-RU" sz="3100" b="1" dirty="0">
                <a:solidFill>
                  <a:srgbClr val="81D5D3"/>
                </a:solidFill>
              </a:rPr>
            </a:br>
            <a:endParaRPr lang="ru-RU" sz="3100" b="1" dirty="0">
              <a:solidFill>
                <a:srgbClr val="81D5D3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C0887-8A5D-47B6-95A5-12A40F2FF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Исследование настоящих последствий </a:t>
            </a:r>
            <a:r>
              <a:rPr lang="ru-RU" dirty="0" err="1"/>
              <a:t>абьюза</a:t>
            </a:r>
            <a:r>
              <a:rPr lang="ru-RU" dirty="0"/>
              <a:t> (5)</a:t>
            </a:r>
          </a:p>
          <a:p>
            <a:r>
              <a:rPr lang="ru-RU" dirty="0"/>
              <a:t>Идентифицировать акты саморазрушения, как последствия </a:t>
            </a:r>
            <a:r>
              <a:rPr lang="ru-RU" dirty="0" err="1"/>
              <a:t>абьюза</a:t>
            </a:r>
            <a:r>
              <a:rPr lang="ru-RU" dirty="0"/>
              <a:t> (4)</a:t>
            </a:r>
          </a:p>
          <a:p>
            <a:r>
              <a:rPr lang="ru-RU" dirty="0"/>
              <a:t>Различить эти выражения опыта </a:t>
            </a:r>
            <a:r>
              <a:rPr lang="ru-RU" dirty="0" err="1"/>
              <a:t>абьюза</a:t>
            </a:r>
            <a:r>
              <a:rPr lang="ru-RU" dirty="0"/>
              <a:t> (</a:t>
            </a:r>
            <a:r>
              <a:rPr lang="ru-RU" dirty="0" err="1"/>
              <a:t>напрмер</a:t>
            </a:r>
            <a:r>
              <a:rPr lang="ru-RU" dirty="0"/>
              <a:t>, суицидальные мысли) и те, которые основаны на </a:t>
            </a:r>
            <a:r>
              <a:rPr lang="ru-RU" dirty="0" err="1"/>
              <a:t>переинтерпретации</a:t>
            </a:r>
            <a:r>
              <a:rPr lang="ru-RU" dirty="0"/>
              <a:t> </a:t>
            </a:r>
            <a:r>
              <a:rPr lang="ru-RU" dirty="0" err="1"/>
              <a:t>абьюза</a:t>
            </a:r>
            <a:r>
              <a:rPr lang="ru-RU" dirty="0"/>
              <a:t> как такового (например, возмущение) (6)</a:t>
            </a:r>
          </a:p>
          <a:p>
            <a:r>
              <a:rPr lang="ru-RU" dirty="0"/>
              <a:t>Найти уникальные эпизоды, личные действия, в которых читается не самоотвержение, а забота о себе (2)</a:t>
            </a:r>
          </a:p>
          <a:p>
            <a:r>
              <a:rPr lang="ru-RU" dirty="0"/>
              <a:t>Эти уникальные эпизоды обеспечивают точку входа в </a:t>
            </a:r>
            <a:r>
              <a:rPr lang="ru-RU" dirty="0" err="1"/>
              <a:t>контрсюжеты</a:t>
            </a:r>
            <a:r>
              <a:rPr lang="ru-RU" dirty="0"/>
              <a:t>, связанные с выживанием, протестом, сопротивлением (3)</a:t>
            </a:r>
          </a:p>
          <a:p>
            <a:r>
              <a:rPr lang="ru-RU" dirty="0"/>
              <a:t>Рассортировать повседневную жизнь: какие события соответствуют </a:t>
            </a:r>
            <a:r>
              <a:rPr lang="ru-RU" dirty="0" err="1"/>
              <a:t>абьюзу</a:t>
            </a:r>
            <a:r>
              <a:rPr lang="ru-RU" dirty="0"/>
              <a:t> или само-</a:t>
            </a:r>
            <a:r>
              <a:rPr lang="ru-RU" dirty="0" err="1"/>
              <a:t>абьюзу</a:t>
            </a:r>
            <a:r>
              <a:rPr lang="ru-RU" dirty="0"/>
              <a:t>/ какие заботе или заботе о себе; это взаимодействие приглашает к самоотвержению или </a:t>
            </a:r>
            <a:r>
              <a:rPr lang="ru-RU" dirty="0" err="1"/>
              <a:t>самопринятию</a:t>
            </a:r>
            <a:r>
              <a:rPr lang="ru-RU" dirty="0"/>
              <a:t> (1)(7)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498FC1-E467-487F-B908-0190BF7C5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Цифры в скобках отражают одну из возможных последовательностей, а</a:t>
            </a:r>
            <a:br>
              <a:rPr lang="ru-RU" sz="2000" dirty="0"/>
            </a:br>
            <a:r>
              <a:rPr lang="ru-RU" sz="2000" dirty="0"/>
              <a:t>то, как пункты расположены – последовательность, предложенную </a:t>
            </a:r>
            <a:r>
              <a:rPr lang="ru-RU" sz="2000" dirty="0" err="1"/>
              <a:t>М.Уайтом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2651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A7B4B-72B0-4338-BB3E-396A93A87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81D5D3"/>
                </a:solidFill>
              </a:rPr>
              <a:t>Метафора берега и бурной реки. Создание берега.  </a:t>
            </a:r>
            <a:r>
              <a:rPr lang="ru-RU" sz="2000" b="1" dirty="0">
                <a:solidFill>
                  <a:srgbClr val="81D5D3"/>
                </a:solidFill>
              </a:rPr>
              <a:t>Бережный и безопасный ход работы. 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64EFD-1F01-460E-89FF-80CEA16B5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b="1" dirty="0"/>
              <a:t>Рассортировать повседневную жизнь</a:t>
            </a:r>
            <a:r>
              <a:rPr lang="ru-RU" dirty="0"/>
              <a:t>: какие события соответствуют </a:t>
            </a:r>
            <a:r>
              <a:rPr lang="ru-RU" dirty="0" err="1"/>
              <a:t>абьюзу</a:t>
            </a:r>
            <a:r>
              <a:rPr lang="ru-RU" dirty="0"/>
              <a:t> или само-</a:t>
            </a:r>
            <a:r>
              <a:rPr lang="ru-RU" dirty="0" err="1"/>
              <a:t>абьюзу</a:t>
            </a:r>
            <a:r>
              <a:rPr lang="ru-RU" dirty="0"/>
              <a:t>/ какие заботе или заботе о себе; это взаимодействие приглашает к самоотвержению или </a:t>
            </a:r>
            <a:r>
              <a:rPr lang="ru-RU" dirty="0" err="1"/>
              <a:t>самопринятию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Найти уникальные эпизоды, личные действия в которых читается не самоотвержение, а забота о себе </a:t>
            </a:r>
          </a:p>
          <a:p>
            <a:pPr lvl="0"/>
            <a:r>
              <a:rPr lang="ru-RU" dirty="0"/>
              <a:t>Эти уникальные эпизоды обеспечивают точку входа в </a:t>
            </a:r>
            <a:r>
              <a:rPr lang="ru-RU" dirty="0" err="1"/>
              <a:t>контрсюжеты</a:t>
            </a:r>
            <a:r>
              <a:rPr lang="ru-RU" dirty="0"/>
              <a:t>, связанные с выживанием, протестом, сопротивлением </a:t>
            </a:r>
          </a:p>
          <a:p>
            <a:pPr lvl="0"/>
            <a:r>
              <a:rPr lang="ru-RU" dirty="0"/>
              <a:t>Идентифицировать акты саморазрушения, как последствия </a:t>
            </a:r>
            <a:r>
              <a:rPr lang="ru-RU" dirty="0" err="1"/>
              <a:t>абьюза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Исследование настоящих последствий </a:t>
            </a:r>
            <a:r>
              <a:rPr lang="ru-RU" dirty="0" err="1"/>
              <a:t>абьюза</a:t>
            </a:r>
            <a:r>
              <a:rPr lang="ru-RU" dirty="0"/>
              <a:t> </a:t>
            </a:r>
          </a:p>
          <a:p>
            <a:pPr lvl="0"/>
            <a:r>
              <a:rPr lang="ru-RU" dirty="0"/>
              <a:t>Различить эти выражения опыта </a:t>
            </a:r>
            <a:r>
              <a:rPr lang="ru-RU" dirty="0" err="1"/>
              <a:t>абьюза</a:t>
            </a:r>
            <a:r>
              <a:rPr lang="ru-RU" dirty="0"/>
              <a:t> (</a:t>
            </a:r>
            <a:r>
              <a:rPr lang="ru-RU" dirty="0" err="1"/>
              <a:t>напрмер</a:t>
            </a:r>
            <a:r>
              <a:rPr lang="ru-RU" dirty="0"/>
              <a:t>, суицидальные мысли) и те, что основаны на </a:t>
            </a:r>
            <a:r>
              <a:rPr lang="ru-RU" dirty="0" err="1"/>
              <a:t>переинтерпретации</a:t>
            </a:r>
            <a:r>
              <a:rPr lang="ru-RU" dirty="0"/>
              <a:t> </a:t>
            </a:r>
            <a:r>
              <a:rPr lang="ru-RU" dirty="0" err="1"/>
              <a:t>абьюза</a:t>
            </a:r>
            <a:r>
              <a:rPr lang="ru-RU" dirty="0"/>
              <a:t> как такового (например, возмущение) </a:t>
            </a:r>
          </a:p>
          <a:p>
            <a:pPr lvl="0"/>
            <a:r>
              <a:rPr lang="ru-RU" b="1" dirty="0"/>
              <a:t>Снова Рассортировать повседневную жизнь</a:t>
            </a:r>
            <a:r>
              <a:rPr lang="ru-RU" dirty="0"/>
              <a:t>: какие события соответствуют </a:t>
            </a:r>
            <a:r>
              <a:rPr lang="ru-RU" dirty="0" err="1"/>
              <a:t>абьюзу</a:t>
            </a:r>
            <a:r>
              <a:rPr lang="ru-RU" dirty="0"/>
              <a:t> или само-</a:t>
            </a:r>
            <a:r>
              <a:rPr lang="ru-RU" dirty="0" err="1"/>
              <a:t>абьюзу</a:t>
            </a:r>
            <a:r>
              <a:rPr lang="ru-RU" dirty="0"/>
              <a:t>/ какие заботе или заботе о себе; это взаимодействие приглашает к самоотвержению или </a:t>
            </a:r>
            <a:r>
              <a:rPr lang="ru-RU" dirty="0" err="1"/>
              <a:t>самопринятию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2C843A-FB73-4B3B-BD30-3E51FE0FC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Резонанс, восстановление связей, авторства, разрывов идентичности, взгляд с берега на «реку» травмы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06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609BB-61B2-47DC-8AEF-03E49F4C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1409700"/>
            <a:ext cx="2871653" cy="2820772"/>
          </a:xfrm>
          <a:prstGeom prst="ellipse">
            <a:avLst/>
          </a:prstGeom>
          <a:solidFill>
            <a:schemeClr val="bg2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600">
                <a:solidFill>
                  <a:srgbClr val="81D5D3"/>
                </a:solidFill>
              </a:rPr>
              <a:t>Наблюдение </a:t>
            </a:r>
            <a:endParaRPr lang="ru-RU" sz="2600" dirty="0">
              <a:solidFill>
                <a:srgbClr val="81D5D3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A3E465-5FBA-4615-82C5-F72FA6F8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982465"/>
            <a:ext cx="7188199" cy="17528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99043D-7CDD-45EA-95F5-275DB9F8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61161"/>
            <a:ext cx="7188199" cy="129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/>
              <a:t>Возможная опора для ежедневной практики </a:t>
            </a:r>
            <a:r>
              <a:rPr lang="ru-RU" sz="1800" b="1">
                <a:solidFill>
                  <a:srgbClr val="81D5D3"/>
                </a:solidFill>
              </a:rPr>
              <a:t>наблюдения, интерпретации и разделения</a:t>
            </a:r>
            <a:r>
              <a:rPr lang="ru-RU" sz="1800"/>
              <a:t> насилия и заботы </a:t>
            </a:r>
            <a:endParaRPr lang="en-US" sz="1800" dirty="0"/>
          </a:p>
        </p:txBody>
      </p:sp>
      <p:pic>
        <p:nvPicPr>
          <p:cNvPr id="7" name="Рисунок 6" descr="Изображение выглядит как доска объявлений, вода, мужчина, мяч&#10;&#10;Автоматически созданное описание">
            <a:extLst>
              <a:ext uri="{FF2B5EF4-FFF2-40B4-BE49-F238E27FC236}">
                <a16:creationId xmlns:a16="http://schemas.microsoft.com/office/drawing/2014/main" id="{AB604AA4-55E0-4F89-86AF-C585081BC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61161"/>
            <a:ext cx="2013557" cy="20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9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3E559-0CC7-45AA-AC01-A4E297282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Идентификация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актов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саморазрушения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последствий</a:t>
            </a:r>
            <a:r>
              <a:rPr lang="en-US" sz="3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абьюза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опора для четвертого пункта бережной беседы</a:t>
            </a:r>
            <a:endParaRPr lang="en-US" sz="1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8D05A54-67C0-4B62-A338-ED105911E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081892"/>
            <a:ext cx="11496821" cy="28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75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703DC9-2E51-4960-A31C-DAF6CCFB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1D5D3"/>
                </a:solidFill>
              </a:rPr>
              <a:t>Эффекты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DDF57-70AF-40B4-B8B0-AA1B642FD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Это уплотняет </a:t>
            </a:r>
            <a:r>
              <a:rPr lang="ru-RU" i="1" dirty="0" err="1"/>
              <a:t>контрсюжеты</a:t>
            </a:r>
            <a:r>
              <a:rPr lang="ru-RU" i="1" dirty="0"/>
              <a:t> и часто впервые  люди начинают определять свои предпочтения, вкусы, желания, цели, надежды, то, чего они хотят. Появляется </a:t>
            </a:r>
            <a:r>
              <a:rPr lang="ru-RU" i="1" dirty="0" err="1"/>
              <a:t>интенциональность</a:t>
            </a:r>
            <a:r>
              <a:rPr lang="ru-RU" i="1" dirty="0"/>
              <a:t> </a:t>
            </a:r>
          </a:p>
          <a:p>
            <a:r>
              <a:rPr lang="ru-RU" i="1" dirty="0"/>
              <a:t> Исчезает изолирующий эффект </a:t>
            </a:r>
            <a:r>
              <a:rPr lang="ru-RU" i="1" dirty="0" err="1"/>
              <a:t>абьюза</a:t>
            </a:r>
            <a:r>
              <a:rPr lang="ru-RU" i="1" dirty="0"/>
              <a:t>; «жизнь как сквозь туман или мутное стекло»</a:t>
            </a:r>
          </a:p>
          <a:p>
            <a:r>
              <a:rPr lang="ru-RU" i="1" dirty="0"/>
              <a:t> Люди отмечают уменьшение ощущения «запутанности», «не своей жизни», «пробелов в истории», история начинает переживаться, как более связанная, ясная и доступная для управления</a:t>
            </a:r>
            <a:endParaRPr lang="en-US" i="1" dirty="0"/>
          </a:p>
          <a:p>
            <a:r>
              <a:rPr lang="ru-RU" dirty="0"/>
              <a:t>Лучше определяют насилие, отличают его</a:t>
            </a:r>
          </a:p>
          <a:p>
            <a:r>
              <a:rPr lang="ru-RU" dirty="0"/>
              <a:t>Не поддерживают </a:t>
            </a:r>
            <a:r>
              <a:rPr lang="ru-RU" dirty="0" err="1"/>
              <a:t>абьюзивные</a:t>
            </a:r>
            <a:r>
              <a:rPr lang="ru-RU" dirty="0"/>
              <a:t> отношения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A5CACA-90B7-4604-97E8-F68BD3DAE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М. Уайт </a:t>
            </a:r>
          </a:p>
        </p:txBody>
      </p:sp>
    </p:spTree>
    <p:extLst>
      <p:ext uri="{BB962C8B-B14F-4D97-AF65-F5344CB8AC3E}">
        <p14:creationId xmlns:p14="http://schemas.microsoft.com/office/powerpoint/2010/main" val="373489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A2227D-2D7D-44E4-9873-D8730897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Отклики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4BA15C-1896-43BF-836E-7F50830A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Идея разнесения застала меня врасплох. На тот момент я не осознавала , что в моей жизни было насилие, </a:t>
            </a:r>
            <a:r>
              <a:rPr lang="ru-RU" sz="1600" dirty="0" err="1"/>
              <a:t>самонасилие</a:t>
            </a:r>
            <a:r>
              <a:rPr lang="ru-RU" sz="1600" dirty="0"/>
              <a:t> - и подавно. Я была уверена, что из 4х категорий в моей жизни наибольшее место занимает забота о людях. Заботу о себе мне пришлось воспитывать в процессе практики. Это был сложный процесс разделения, т.к. сначала мне нужно было осознать и присвоить себе эти категории. Практика разделения повлияла на оценку моей прошлой жизни, у меня сформировались внутренние критерии оценки текущих событий . Я теперь могу понять в системе этих категорий какие действия совершаю я , какие действия совершают другие люди по отношению ко мне. Я ощутила собственное право на защиту своих интересов, себя. Появилась ясность в оценке конфликтных ситуаций. Эта практика способствовала также осознанию собственных границ. Мне стало проще противостоять манипулированию. В результате этих изменений во мне многие старые, казалось бы, стабильные отношения с людьми обострились, либо вообще были разорваны. Несмотря на это я оцениваю эти эффективно положительно, т.к. я освободилась от многих заблуждений и ложных представлений. Я стала совершать поступки, заявлять о своей позиции. Эти процессы для меня являются процессами самоутверждения, укрепления веры в себя. Я все чаще чувствую себя свободным человеком.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EE7F82-56AF-46D2-9CF0-13E894200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Здравствуйте, мы с Вами обсуждали возможность Вашего отклика на практику различения насилия и заботы. Я подготовила вопросы, которые могут помочь, можно ответить на любое количество из них, а также добавить все, что сочтете нужным.  </a:t>
            </a:r>
          </a:p>
          <a:p>
            <a:endParaRPr lang="ru-RU" dirty="0"/>
          </a:p>
          <a:p>
            <a:r>
              <a:rPr lang="ru-RU" dirty="0"/>
              <a:t>Могли бы Вы откликнуться на следующие вопросы и описать свой опыт практики различения насилия и заботы: </a:t>
            </a:r>
          </a:p>
          <a:p>
            <a:r>
              <a:rPr lang="ru-RU" dirty="0"/>
              <a:t>Как вы использовали идею разнесения некоторых событий своей жизни на 4 категории: настиле/само-насилие/забота/забота о себе? </a:t>
            </a:r>
          </a:p>
          <a:p>
            <a:r>
              <a:rPr lang="ru-RU" dirty="0"/>
              <a:t>На что и как эта практика, возможно, повлияла?</a:t>
            </a:r>
          </a:p>
          <a:p>
            <a:r>
              <a:rPr lang="ru-RU" dirty="0"/>
              <a:t>Как Вы относитесь к этим эффектам? </a:t>
            </a:r>
          </a:p>
          <a:p>
            <a:r>
              <a:rPr lang="ru-RU" dirty="0"/>
              <a:t>Почему Вы, возможно, относитесь к ним именно так? Что это может говорить о том, что для Вас важно/что Вы цените? </a:t>
            </a:r>
          </a:p>
        </p:txBody>
      </p:sp>
    </p:spTree>
    <p:extLst>
      <p:ext uri="{BB962C8B-B14F-4D97-AF65-F5344CB8AC3E}">
        <p14:creationId xmlns:p14="http://schemas.microsoft.com/office/powerpoint/2010/main" val="363656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EA89F-C9E2-4353-8B42-EB2684444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нарративная терапия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B28E34-9030-492E-8B52-D52A064DB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Нарративная метафора</a:t>
            </a:r>
          </a:p>
          <a:p>
            <a:r>
              <a:rPr lang="ru-RU" dirty="0"/>
              <a:t>Люди это истории</a:t>
            </a:r>
          </a:p>
          <a:p>
            <a:r>
              <a:rPr lang="ru-RU" dirty="0"/>
              <a:t>Истории существуют в социальном контексте </a:t>
            </a:r>
          </a:p>
          <a:p>
            <a:r>
              <a:rPr lang="ru-RU" dirty="0"/>
              <a:t>У историй множество «авторов»</a:t>
            </a:r>
          </a:p>
          <a:p>
            <a:r>
              <a:rPr lang="ru-RU" dirty="0"/>
              <a:t>Человек может претендовать на то, чтобы быть главным автором своей жизни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A363F1-BF65-4DE1-B27B-4A8022152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Создали Майкл Уайт и Дэвид </a:t>
            </a:r>
            <a:r>
              <a:rPr lang="ru-RU" dirty="0" err="1"/>
              <a:t>Эпстон</a:t>
            </a:r>
            <a:r>
              <a:rPr lang="ru-RU" dirty="0"/>
              <a:t> </a:t>
            </a:r>
          </a:p>
          <a:p>
            <a:r>
              <a:rPr lang="ru-RU" dirty="0"/>
              <a:t>«Нарративные средства решения терапевтических задач» 1985</a:t>
            </a:r>
          </a:p>
          <a:p>
            <a:r>
              <a:rPr lang="ru-RU" dirty="0"/>
              <a:t>Основная предпосылка нарративной терапии это </a:t>
            </a:r>
            <a:r>
              <a:rPr lang="ru-RU" b="1" dirty="0"/>
              <a:t>идея</a:t>
            </a:r>
            <a:r>
              <a:rPr lang="ru-RU" dirty="0"/>
              <a:t>, что</a:t>
            </a:r>
            <a:r>
              <a:rPr lang="ru-RU" i="1" dirty="0"/>
              <a:t> жизни и отношения людей формируются</a:t>
            </a:r>
            <a:r>
              <a:rPr lang="ru-RU" dirty="0"/>
              <a:t>:</a:t>
            </a:r>
          </a:p>
          <a:p>
            <a:r>
              <a:rPr lang="ru-RU" i="1" dirty="0"/>
              <a:t>Знаниями и историями, которые были созданы сообществами людей, и привлекаются этими людьми для осмысления и описания их опыта.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 И</a:t>
            </a:r>
            <a:endParaRPr lang="ru-RU" dirty="0"/>
          </a:p>
          <a:p>
            <a:r>
              <a:rPr lang="ru-RU" i="1" dirty="0"/>
              <a:t>Определенными практиками Я и отношений, в которых способы жизни связываются с этими знаниями и историями</a:t>
            </a:r>
            <a:r>
              <a:rPr lang="ru-RU" dirty="0"/>
              <a:t>.</a:t>
            </a:r>
          </a:p>
          <a:p>
            <a:r>
              <a:rPr lang="ru-RU" dirty="0"/>
              <a:t>Нарративная терапия помогает людям разрешить их проблемы:</a:t>
            </a:r>
          </a:p>
          <a:p>
            <a:r>
              <a:rPr lang="ru-RU" i="1" dirty="0"/>
              <a:t>Позволяя им отделить их жизнь и отношения от тех знаний и историй, которые, по их мнению, уже себя исчерпали;</a:t>
            </a:r>
            <a:endParaRPr lang="ru-RU" dirty="0"/>
          </a:p>
          <a:p>
            <a:r>
              <a:rPr lang="ru-RU" i="1" dirty="0"/>
              <a:t>Помогая им бросить вызов тем способам жизни, которые они воспринимают как доминирующие, подчиняющие, и</a:t>
            </a:r>
            <a:endParaRPr lang="ru-RU" dirty="0"/>
          </a:p>
          <a:p>
            <a:r>
              <a:rPr lang="ru-RU" i="1" dirty="0"/>
              <a:t>Поощряя людей переписать их истории жизни в соответствии с альтернативными, предпочитаемыми (самими людьми) историями их идентичности, и в соответствии с предпочтительными (для самих людей) способами жизни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717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E5DC7-2247-4678-9E3E-B399B51F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1454050" cy="42584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81D5D3"/>
                </a:solidFill>
              </a:rPr>
              <a:t>Отклик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1EA69F-3926-44DD-8F14-6ADE52D3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183" y="632242"/>
            <a:ext cx="10032274" cy="650530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81D5D3"/>
                </a:solidFill>
              </a:rPr>
              <a:t>Различие на 4 категории помогает лучше разобраться в себе. </a:t>
            </a:r>
          </a:p>
          <a:p>
            <a:pPr marL="0" indent="0">
              <a:buNone/>
            </a:pPr>
            <a:r>
              <a:rPr lang="ru-RU" dirty="0"/>
              <a:t>1) насилие </a:t>
            </a:r>
          </a:p>
          <a:p>
            <a:pPr marL="0" indent="0">
              <a:buNone/>
            </a:pPr>
            <a:r>
              <a:rPr lang="ru-RU" dirty="0"/>
              <a:t>2)само-насилие</a:t>
            </a:r>
          </a:p>
          <a:p>
            <a:pPr marL="0" indent="0">
              <a:buNone/>
            </a:pPr>
            <a:r>
              <a:rPr lang="ru-RU" dirty="0"/>
              <a:t>3) забота</a:t>
            </a:r>
          </a:p>
          <a:p>
            <a:pPr marL="0" indent="0">
              <a:buNone/>
            </a:pPr>
            <a:r>
              <a:rPr lang="ru-RU" dirty="0"/>
              <a:t>4)забота о себе</a:t>
            </a:r>
          </a:p>
          <a:p>
            <a:pPr marL="0" indent="0">
              <a:buNone/>
            </a:pPr>
            <a:r>
              <a:rPr lang="ru-RU" dirty="0"/>
              <a:t>Для меня стало понятно что насилие в основном заключается в нарушении моего личного пространства близкими людьми и желание за меня принимать решения. Так как я считаю себя взрослым и самодостаточным человеком я сама себе составляю план действий и занятий. Принимаю советы, например: рекомендую тебе прочитать эту книгу, она мне очень понравилась. Но!!! Прочитай эту книгу, ты ничего не читаешь- я не принимаю!!! (И считаю например насилием) Формат общения для меня важен без навязывания мне чужих идей и концепций.</a:t>
            </a:r>
          </a:p>
          <a:p>
            <a:pPr marL="0" indent="0">
              <a:buNone/>
            </a:pPr>
            <a:r>
              <a:rPr lang="ru-RU" dirty="0"/>
              <a:t>Насилие в моем понимании это и контроль. Вопрос супруга: ты что делаешь??? Если не совпадает с его представлением о том что я должна делать это тоже насилие. Заставлять меня делать что-то (например спать) или не делать ( например: не шуметь, не отвечать по телефону!!! Важно !!! Не шуметь -значит не разговаривать в другой комнате нормальным голосом с ребёнком который не спит))))</a:t>
            </a:r>
          </a:p>
          <a:p>
            <a:pPr marL="0" indent="0">
              <a:buNone/>
            </a:pPr>
            <a:r>
              <a:rPr lang="ru-RU" dirty="0"/>
              <a:t>2) само-насилие это зацикливание на чём-то и раздувание проблемы до размеров того не стоящих.</a:t>
            </a:r>
          </a:p>
          <a:p>
            <a:pPr marL="0" indent="0">
              <a:buNone/>
            </a:pPr>
            <a:r>
              <a:rPr lang="ru-RU" dirty="0"/>
              <a:t>Важно научиться переключаться быстрее, пока не всегда получается.</a:t>
            </a:r>
          </a:p>
          <a:p>
            <a:pPr marL="0" indent="0">
              <a:buNone/>
            </a:pPr>
            <a:r>
              <a:rPr lang="ru-RU" dirty="0"/>
              <a:t>Так же само-насилие это выполнение требований выше указанных например расходящихся с моим желанием во избежание скандала или негатива.</a:t>
            </a:r>
          </a:p>
          <a:p>
            <a:pPr marL="0" indent="0">
              <a:buNone/>
            </a:pPr>
            <a:r>
              <a:rPr lang="ru-RU" dirty="0"/>
              <a:t>3) забота со стороны окружающих - это когда предлагают что-то в нужное время. Например: если я болею и меня спрашивают как я себя чувствую? Спрашивают чем можно мне помочь? Может чай приготовить или воды принести. Если с ребёнком нужно посидеть и мама предлагает сама. </a:t>
            </a:r>
          </a:p>
          <a:p>
            <a:pPr marL="0" indent="0">
              <a:buNone/>
            </a:pPr>
            <a:r>
              <a:rPr lang="ru-RU" dirty="0"/>
              <a:t>Если я кашляю и ничего не могу с этим сделать, а муж говорит не кашляй- это для меня насилие. Если я стараюсь потом не кашлять а из-за болезни кашляю- это само-насилие.</a:t>
            </a:r>
          </a:p>
          <a:p>
            <a:pPr marL="0" indent="0">
              <a:buNone/>
            </a:pPr>
            <a:r>
              <a:rPr lang="ru-RU" dirty="0"/>
              <a:t>Мне например было приятно что подруги подарили косметику эко </a:t>
            </a:r>
            <a:r>
              <a:rPr lang="ru-RU" dirty="0" err="1"/>
              <a:t>Френдли</a:t>
            </a:r>
            <a:r>
              <a:rPr lang="ru-RU" dirty="0"/>
              <a:t> для беременных и нужные мне вещи- сертификат в салон- это я называю заботой. Они думали что мне нужно на самом деле . Другие друзья уже не первый год дарят мне не правильные духи , зная что уже 10 лет я пользуюсь одними и теми же. ( меня это удивляет, но не раздражает, считаю просто не внимательностью)</a:t>
            </a:r>
          </a:p>
          <a:p>
            <a:pPr marL="0" indent="0">
              <a:buNone/>
            </a:pPr>
            <a:r>
              <a:rPr lang="ru-RU" dirty="0"/>
              <a:t>Очень приятно когда чужие люди помогают, как случилось на рынке в поиске ремонта столешницы - это я тоже принимаю за заботу</a:t>
            </a:r>
          </a:p>
          <a:p>
            <a:pPr marL="0" indent="0">
              <a:buNone/>
            </a:pPr>
            <a:r>
              <a:rPr lang="ru-RU" dirty="0"/>
              <a:t>В данном конкретном случае : забота- как отклик на мою просьбу</a:t>
            </a:r>
          </a:p>
          <a:p>
            <a:pPr marL="0" indent="0">
              <a:buNone/>
            </a:pPr>
            <a:r>
              <a:rPr lang="ru-RU" dirty="0"/>
              <a:t>4) забота о себе</a:t>
            </a:r>
          </a:p>
          <a:p>
            <a:pPr marL="0" indent="0">
              <a:buNone/>
            </a:pPr>
            <a:r>
              <a:rPr lang="ru-RU" dirty="0"/>
              <a:t>Это уделять себе свободное время и делать то, что нравиться. Думать </a:t>
            </a:r>
          </a:p>
          <a:p>
            <a:pPr marL="0" indent="0">
              <a:buNone/>
            </a:pPr>
            <a:r>
              <a:rPr lang="ru-RU" dirty="0"/>
              <a:t>в первую очередь о своих интересах в той или иной ситуации. Когда например хочется кому-то помочь но в дальнейшем получается себе во вред.</a:t>
            </a:r>
          </a:p>
          <a:p>
            <a:pPr marL="0" indent="0">
              <a:buNone/>
            </a:pPr>
            <a:r>
              <a:rPr lang="ru-RU" dirty="0"/>
              <a:t>...&lt;пример&gt; Для меня важно соблюдение границ и уважение моей личности. </a:t>
            </a:r>
          </a:p>
          <a:p>
            <a:pPr marL="0" indent="0">
              <a:buNone/>
            </a:pPr>
            <a:r>
              <a:rPr lang="ru-RU" dirty="0"/>
              <a:t>Я ценю заботу со стороны окружающих в нужное время . Научилась отличать благодаря графику заботу от навязывания.</a:t>
            </a:r>
          </a:p>
          <a:p>
            <a:pPr marL="0" indent="0">
              <a:buNone/>
            </a:pPr>
            <a:r>
              <a:rPr lang="ru-RU" dirty="0"/>
              <a:t>Ещё один пример заботы: мы встретились с подругой, она мне просто так подарила цветы для хорошего настроения! Такие неожиданные и приятные подарки я принимаю за заботу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F37F4-1E1A-4E95-AF62-34F413A0B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72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D3FFC-93AE-4236-A118-89FD9E67D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Некоторые эффекты практик различения насилия и заботы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DD2CB-6177-49E4-BF4C-0076782A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Уменьшение страхов</a:t>
            </a:r>
          </a:p>
          <a:p>
            <a:r>
              <a:rPr lang="ru-RU" sz="1600" dirty="0"/>
              <a:t>Появление и распознавание своих желаний и энергии их воплощать, в том числе, в терапии</a:t>
            </a:r>
          </a:p>
          <a:p>
            <a:r>
              <a:rPr lang="ru-RU" sz="1600" dirty="0"/>
              <a:t>Более доброе отношение к себе и к людям, потому что меньше, связанных с ними страхов</a:t>
            </a:r>
          </a:p>
          <a:p>
            <a:r>
              <a:rPr lang="ru-RU" sz="1600" dirty="0"/>
              <a:t>Ослабление власти последствий насилия – мыслей о смерти, о себе как помехе, </a:t>
            </a:r>
            <a:r>
              <a:rPr lang="ru-RU" sz="1600" dirty="0" err="1"/>
              <a:t>самонакозания</a:t>
            </a:r>
            <a:endParaRPr lang="ru-RU" sz="1600" dirty="0"/>
          </a:p>
          <a:p>
            <a:r>
              <a:rPr lang="ru-RU" sz="1600" dirty="0"/>
              <a:t>Спокойное обозначение своих границ, страхи не могут больше помешать </a:t>
            </a:r>
          </a:p>
          <a:p>
            <a:r>
              <a:rPr lang="ru-RU" sz="1600" dirty="0"/>
              <a:t>Способность улыбаться людям</a:t>
            </a:r>
          </a:p>
          <a:p>
            <a:r>
              <a:rPr lang="ru-RU" sz="1600" dirty="0"/>
              <a:t>Рассмотрение возможности начать работать с последствиями сексуального насилия, чтобы, возможно, когда-то создать семью или близкие отношения (пока не решила будет ли в них секс)</a:t>
            </a:r>
          </a:p>
          <a:p>
            <a:r>
              <a:rPr lang="ru-RU" sz="1600" dirty="0"/>
              <a:t>Желание жить, мысль, что я есть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7E2303-25A9-4D3B-A250-E54811B9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Из откликов клиенток и клиентов</a:t>
            </a:r>
          </a:p>
        </p:txBody>
      </p:sp>
      <p:pic>
        <p:nvPicPr>
          <p:cNvPr id="6" name="Рисунок 5" descr="Изображение выглядит как доска объявлений, вода, мужчина, мяч&#10;&#10;Автоматически созданное описание">
            <a:extLst>
              <a:ext uri="{FF2B5EF4-FFF2-40B4-BE49-F238E27FC236}">
                <a16:creationId xmlns:a16="http://schemas.microsoft.com/office/drawing/2014/main" id="{155551AC-4427-4022-A09A-A23F94C92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5001986"/>
            <a:ext cx="867002" cy="8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8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609BB-61B2-47DC-8AEF-03E49F4C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01" y="160484"/>
            <a:ext cx="2245724" cy="2013557"/>
          </a:xfrm>
          <a:prstGeom prst="ellipse">
            <a:avLst/>
          </a:prstGeom>
          <a:solidFill>
            <a:schemeClr val="bg2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rgbClr val="81D5D3"/>
                </a:solidFill>
              </a:rPr>
              <a:t>Практика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4A3E465-5FBA-4615-82C5-F72FA6F8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543" y="338722"/>
            <a:ext cx="7188199" cy="17528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99043D-7CDD-45EA-95F5-275DB9F88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542" y="2174041"/>
            <a:ext cx="7188199" cy="4585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/>
              <a:t>Подумайте о любом отрезке своей жизни (можно недавнем, можно день или час или 10 минут) или используйте настоящее время, время, в которое вы делаете это упражнение, и разнесите некоторые события этого времени по 4 категориям в этой табличке, дав им названия.</a:t>
            </a:r>
          </a:p>
          <a:p>
            <a:pPr marL="0" indent="0">
              <a:buNone/>
            </a:pPr>
            <a:r>
              <a:rPr lang="ru-RU" sz="1800" dirty="0"/>
              <a:t>10-20 минут</a:t>
            </a:r>
          </a:p>
          <a:p>
            <a:pPr marL="0" indent="0">
              <a:buNone/>
            </a:pPr>
            <a:r>
              <a:rPr lang="ru-RU" sz="1800" dirty="0"/>
              <a:t>Затем на выбор обсудите в парах (в этом случае, задавая вопросы друг другу) или подумайте сами: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Каково Вам было разносить события своей жизни по этим четырём категориям? Появились ли у Вас, какие-то наблюдения, которыми Вы бы хотели поделиться?</a:t>
            </a:r>
          </a:p>
          <a:p>
            <a:pPr marL="0" indent="0">
              <a:buNone/>
            </a:pPr>
            <a:r>
              <a:rPr lang="ru-RU" sz="1800" dirty="0"/>
              <a:t>Какие эффекты это уже, возможно, оказало?</a:t>
            </a:r>
          </a:p>
          <a:p>
            <a:pPr marL="0" indent="0">
              <a:buNone/>
            </a:pPr>
            <a:r>
              <a:rPr lang="ru-RU" sz="1800" dirty="0"/>
              <a:t>Хотели бы Вы больше применять эту практику в своей жизни? Почему? С какими ценностями и намерениями это, возможно, вязано?</a:t>
            </a:r>
          </a:p>
          <a:p>
            <a:pPr marL="0" indent="0">
              <a:buNone/>
            </a:pPr>
            <a:r>
              <a:rPr lang="ru-RU" sz="1800" dirty="0"/>
              <a:t>Хотели бы Вы использовать эту практику с Вашими клиентами? Почему?</a:t>
            </a:r>
          </a:p>
          <a:p>
            <a:pPr marL="0" indent="0">
              <a:buNone/>
            </a:pPr>
            <a:r>
              <a:rPr lang="ru-RU" sz="1800" dirty="0"/>
              <a:t>Если да, какие потенциальные эффекты кажутся Вам наиболее полезными?</a:t>
            </a:r>
          </a:p>
          <a:p>
            <a:pPr marL="0" indent="0">
              <a:buNone/>
            </a:pPr>
            <a:r>
              <a:rPr lang="ru-RU" sz="1800" dirty="0"/>
              <a:t>Что использовании этой практики в работе и в своей жизни могло бы внести в вашу жизнь, как профессионала?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Рисунок 6" descr="Изображение выглядит как доска объявлений, вода, мужчина, мяч&#10;&#10;Автоматически созданное описание">
            <a:extLst>
              <a:ext uri="{FF2B5EF4-FFF2-40B4-BE49-F238E27FC236}">
                <a16:creationId xmlns:a16="http://schemas.microsoft.com/office/drawing/2014/main" id="{AB604AA4-55E0-4F89-86AF-C585081BC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7" y="3195169"/>
            <a:ext cx="2013557" cy="201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68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9B1A-3612-4CAB-A791-1184E2DD9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/>
              <a:t>А также…</a:t>
            </a:r>
            <a:br>
              <a:rPr lang="ru-RU" sz="7200" b="1" dirty="0"/>
            </a:br>
            <a:r>
              <a:rPr lang="ru-RU" sz="7200" b="1" dirty="0"/>
              <a:t>полезные способы</a:t>
            </a:r>
          </a:p>
        </p:txBody>
      </p:sp>
    </p:spTree>
    <p:extLst>
      <p:ext uri="{BB962C8B-B14F-4D97-AF65-F5344CB8AC3E}">
        <p14:creationId xmlns:p14="http://schemas.microsoft.com/office/powerpoint/2010/main" val="1552151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3BCC1-362D-4B6B-8699-06C42E65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Если бы Вы были тем, кто заботится о Вас в детстве (М. Уайт)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9801F-7C56-4C0F-B35C-53F18943E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Если бы Вашим родителем были Вы, как бы это изменило Вашу жизнь?</a:t>
            </a:r>
            <a:endParaRPr lang="ru-RU" dirty="0"/>
          </a:p>
          <a:p>
            <a:pPr lvl="0"/>
            <a:r>
              <a:rPr lang="ru-RU" i="1" dirty="0"/>
              <a:t> </a:t>
            </a:r>
            <a:r>
              <a:rPr lang="ru-RU" dirty="0"/>
              <a:t>могли бы Вы представить, какой бы была ваша жизнь если бы Вы были вашей матерью/отцом?</a:t>
            </a:r>
          </a:p>
          <a:p>
            <a:pPr lvl="0"/>
            <a:r>
              <a:rPr lang="ru-RU" dirty="0"/>
              <a:t>Если бы Вы были вашей матерью/отцом что бы было оценено в Вас как в ребёнке, из того, что в вашем детстве не было оценено? </a:t>
            </a:r>
          </a:p>
          <a:p>
            <a:pPr lvl="0"/>
            <a:r>
              <a:rPr lang="ru-RU" dirty="0"/>
              <a:t>Что было бы по-другому в вашем детстве/взросления, если бы Вы были своей матерью/отцом </a:t>
            </a:r>
          </a:p>
          <a:p>
            <a:pPr lvl="0"/>
            <a:r>
              <a:rPr lang="ru-RU" dirty="0"/>
              <a:t>В чем /как Вы были бы более принимающей по отношению к себе?</a:t>
            </a:r>
          </a:p>
          <a:p>
            <a:pPr lvl="0"/>
            <a:r>
              <a:rPr lang="ru-RU" dirty="0"/>
              <a:t>Какими способами, по-вашему, Вы бы переживали себя любимой?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Вообразите, если бы Вы были вашей дочерью, что в вашем опыте бытия ребёнком этого родителя обогатило бы Вашу жизнь? Какие качества родительства, вы бы переживали как обогащающие Вашу жизнь?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i="1" dirty="0"/>
              <a:t>Помогает людям:</a:t>
            </a:r>
          </a:p>
          <a:p>
            <a:pPr lvl="0"/>
            <a:r>
              <a:rPr lang="ru-RU" i="1" dirty="0"/>
              <a:t>подорвать авторитет </a:t>
            </a:r>
            <a:r>
              <a:rPr lang="ru-RU" i="1" dirty="0" err="1"/>
              <a:t>абьюзивных</a:t>
            </a:r>
            <a:r>
              <a:rPr lang="ru-RU" i="1" dirty="0"/>
              <a:t> родителей и пересмотреть отношения со своим «я»;</a:t>
            </a:r>
            <a:endParaRPr lang="ru-RU" dirty="0"/>
          </a:p>
          <a:p>
            <a:pPr lvl="0"/>
            <a:r>
              <a:rPr lang="ru-RU" i="1" dirty="0"/>
              <a:t>признать свои ценные качества как Ребенка; </a:t>
            </a:r>
            <a:endParaRPr lang="ru-RU" dirty="0"/>
          </a:p>
          <a:p>
            <a:pPr lvl="0"/>
            <a:r>
              <a:rPr lang="ru-RU" i="1" dirty="0"/>
              <a:t>проявить к себе сострадание, которое они часто проявляют к другим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9F3A4-6B1E-4352-8EE4-9596A2796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i="1" dirty="0"/>
              <a:t>Подвергнуть сомнению негативную «правду» о себе, к которой человек пришёл в результате </a:t>
            </a:r>
            <a:r>
              <a:rPr lang="ru-RU" sz="2400" b="1" i="1" dirty="0" err="1"/>
              <a:t>абьюза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74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FDC02-C3BB-48ED-976D-90BD8FE6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Миграция Идентичности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22D10F5-C943-4C56-B61E-6039317A9C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30495" y="1116011"/>
          <a:ext cx="6077585" cy="4616452"/>
        </p:xfrm>
        <a:graphic>
          <a:graphicData uri="http://schemas.openxmlformats.org/drawingml/2006/table">
            <a:tbl>
              <a:tblPr firstRow="1" firstCol="1" bandRow="1"/>
              <a:tblGrid>
                <a:gridCol w="1518920">
                  <a:extLst>
                    <a:ext uri="{9D8B030D-6E8A-4147-A177-3AD203B41FA5}">
                      <a16:colId xmlns:a16="http://schemas.microsoft.com/office/drawing/2014/main" val="1010427697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104476246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2757337841"/>
                    </a:ext>
                  </a:extLst>
                </a:gridCol>
                <a:gridCol w="1519555">
                  <a:extLst>
                    <a:ext uri="{9D8B030D-6E8A-4147-A177-3AD203B41FA5}">
                      <a16:colId xmlns:a16="http://schemas.microsoft.com/office/drawing/2014/main" val="10426079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СЕПАРАЦИЯ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ЛИМИНАЛЬНАЯ ФАЗА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ВОССОЕДИНЕНИЕ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885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Ландшафты идентичности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ценности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надежды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мечты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желания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обязательства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договоренности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Убеждения, оправдывающие абьюз, и нормативные выводы о власти и гендере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Освоение ненасильственных ценностей и убеждений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510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Продвижение через лиминальную фазу – делаем шаг назад и оглядываемся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896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Тактика доминирования и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Жизненные практики, соответствующие ненасильственным жизненным ценностям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2496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Ландшафт действия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действия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инициативы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ответы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--------------------------</a:t>
                      </a:r>
                      <a:r>
                        <a:rPr lang="fr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-----------------------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-------------------------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208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Миграция идентичности – через ландшафты действия и идентичности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097015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6F197BD4-1CBE-4920-9A82-CD2CF61FA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i="1" dirty="0"/>
              <a:t>Использование карты миграции идентичности в соединении с картой восстановления авторской позиции, пример для мужчин, совершавших насилие.</a:t>
            </a:r>
            <a:endParaRPr lang="ru-RU" dirty="0"/>
          </a:p>
          <a:p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FC8C568-50F7-4C61-87DA-1CCD61722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карты миграции идентичности в соединении с картой восстановления авторской позиции, пример для мужчин, совершавших насилие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текст, кирпич&#10;&#10;Автоматически созданное описание">
            <a:extLst>
              <a:ext uri="{FF2B5EF4-FFF2-40B4-BE49-F238E27FC236}">
                <a16:creationId xmlns:a16="http://schemas.microsoft.com/office/drawing/2014/main" id="{55457856-754C-4A0E-BCA5-0AC52AE4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2893" y="3604532"/>
            <a:ext cx="2928257" cy="219619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86E7D12-50B8-4B53-A2CC-0ADE9BEE5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9731" y="3605893"/>
            <a:ext cx="2939143" cy="22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0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D5337F-7C51-4DDE-9F71-52F0328B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Миграция идентичности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96879C-5801-4395-A155-D5B0C52F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>
                <a:solidFill>
                  <a:srgbClr val="7CB9BF"/>
                </a:solidFill>
              </a:rPr>
              <a:t>Для людей, переживших насилие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Изображение выглядит как доска объявлений, вода, мужчина, мяч&#10;&#10;Автоматически созданное описание">
            <a:extLst>
              <a:ext uri="{FF2B5EF4-FFF2-40B4-BE49-F238E27FC236}">
                <a16:creationId xmlns:a16="http://schemas.microsoft.com/office/drawing/2014/main" id="{45CA30D8-39C5-4C6F-B4B3-B2034728D0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478665" y="2389283"/>
            <a:ext cx="5455889" cy="430797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AC6EE2DE-925F-4D09-B3D9-46DF99218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147278"/>
              </p:ext>
            </p:extLst>
          </p:nvPr>
        </p:nvGraphicFramePr>
        <p:xfrm>
          <a:off x="6445073" y="2460504"/>
          <a:ext cx="5455919" cy="393026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323135">
                  <a:extLst>
                    <a:ext uri="{9D8B030D-6E8A-4147-A177-3AD203B41FA5}">
                      <a16:colId xmlns:a16="http://schemas.microsoft.com/office/drawing/2014/main" val="1415593441"/>
                    </a:ext>
                  </a:extLst>
                </a:gridCol>
                <a:gridCol w="1363902">
                  <a:extLst>
                    <a:ext uri="{9D8B030D-6E8A-4147-A177-3AD203B41FA5}">
                      <a16:colId xmlns:a16="http://schemas.microsoft.com/office/drawing/2014/main" val="2547137938"/>
                    </a:ext>
                  </a:extLst>
                </a:gridCol>
                <a:gridCol w="1365368">
                  <a:extLst>
                    <a:ext uri="{9D8B030D-6E8A-4147-A177-3AD203B41FA5}">
                      <a16:colId xmlns:a16="http://schemas.microsoft.com/office/drawing/2014/main" val="1982379587"/>
                    </a:ext>
                  </a:extLst>
                </a:gridCol>
                <a:gridCol w="1403514">
                  <a:extLst>
                    <a:ext uri="{9D8B030D-6E8A-4147-A177-3AD203B41FA5}">
                      <a16:colId xmlns:a16="http://schemas.microsoft.com/office/drawing/2014/main" val="3715329860"/>
                    </a:ext>
                  </a:extLst>
                </a:gridCol>
              </a:tblGrid>
              <a:tr h="1778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СЕПАРАЦИЯ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ЛИМИНАЛЬНАЯ ФАЗА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ВОССОЕДИНЕНИЕ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extLst>
                  <a:ext uri="{0D108BD9-81ED-4DB2-BD59-A6C34878D82A}">
                    <a16:rowId xmlns:a16="http://schemas.microsoft.com/office/drawing/2014/main" val="3843188293"/>
                  </a:ext>
                </a:extLst>
              </a:tr>
              <a:tr h="1232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Ландшафты идентичности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ценности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надежды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мечты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желания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обязательства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договоренности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Вина, недостойность, само-отвержение, негативные выводы об идентичности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Воссоединение с ценностями, в том числе, любви и заботы о себе, знаниями о себе, основанными на переинтерпретации насилия как насилия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extLst>
                  <a:ext uri="{0D108BD9-81ED-4DB2-BD59-A6C34878D82A}">
                    <a16:rowId xmlns:a16="http://schemas.microsoft.com/office/drawing/2014/main" val="3797897598"/>
                  </a:ext>
                </a:extLst>
              </a:tr>
              <a:tr h="62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Продвижение через лиминальную фазу – делаем шаг назад и оглядываемся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extLst>
                  <a:ext uri="{0D108BD9-81ED-4DB2-BD59-A6C34878D82A}">
                    <a16:rowId xmlns:a16="http://schemas.microsoft.com/office/drawing/2014/main" val="275930623"/>
                  </a:ext>
                </a:extLst>
              </a:tr>
              <a:tr h="62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Самоповреждения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изоляция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Жизненные практики, соответствующие жизненным ценностям, в том числе, заботе о себе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extLst>
                  <a:ext uri="{0D108BD9-81ED-4DB2-BD59-A6C34878D82A}">
                    <a16:rowId xmlns:a16="http://schemas.microsoft.com/office/drawing/2014/main" val="2524069172"/>
                  </a:ext>
                </a:extLst>
              </a:tr>
              <a:tr h="62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Ландшафт действия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действия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инициативы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 ответы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--------------------------</a:t>
                      </a:r>
                      <a:r>
                        <a:rPr lang="fr-CA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-----------------------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-------------------------</a:t>
                      </a:r>
                      <a:r>
                        <a:rPr lang="en-US" sz="90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extLst>
                  <a:ext uri="{0D108BD9-81ED-4DB2-BD59-A6C34878D82A}">
                    <a16:rowId xmlns:a16="http://schemas.microsoft.com/office/drawing/2014/main" val="500590461"/>
                  </a:ext>
                </a:extLst>
              </a:tr>
              <a:tr h="62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Миграция идентичности – через ландшафты действия и идентичности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1" marR="59741" marT="0" marB="0"/>
                </a:tc>
                <a:extLst>
                  <a:ext uri="{0D108BD9-81ED-4DB2-BD59-A6C34878D82A}">
                    <a16:rowId xmlns:a16="http://schemas.microsoft.com/office/drawing/2014/main" val="11054719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4B5F905-1C3F-41B6-A40B-E2B7E61AB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957" y="-651470"/>
            <a:ext cx="21948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людей, переживших насилие</a:t>
            </a:r>
            <a:endParaRPr kumimoji="0" lang="ru-RU" altLang="ru-RU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76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80C36-7C78-4B49-9625-9C9239CF6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Екатерина Жорняк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AE22D-240B-43AE-826B-C2E83EAF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81D5D3"/>
                </a:solidFill>
              </a:rPr>
              <a:t>Центр</a:t>
            </a:r>
            <a:r>
              <a:rPr lang="en-US" sz="2000" b="1" dirty="0">
                <a:solidFill>
                  <a:srgbClr val="81D5D3"/>
                </a:solidFill>
              </a:rPr>
              <a:t> </a:t>
            </a:r>
            <a:r>
              <a:rPr lang="en-US" sz="2000" b="1" dirty="0" err="1">
                <a:solidFill>
                  <a:srgbClr val="81D5D3"/>
                </a:solidFill>
              </a:rPr>
              <a:t>нарративной</a:t>
            </a:r>
            <a:r>
              <a:rPr lang="en-US" sz="2000" b="1" dirty="0">
                <a:solidFill>
                  <a:srgbClr val="81D5D3"/>
                </a:solidFill>
              </a:rPr>
              <a:t> </a:t>
            </a:r>
            <a:r>
              <a:rPr lang="en-US" sz="2000" b="1" dirty="0" err="1">
                <a:solidFill>
                  <a:srgbClr val="81D5D3"/>
                </a:solidFill>
              </a:rPr>
              <a:t>психологии</a:t>
            </a:r>
            <a:r>
              <a:rPr lang="en-US" sz="2000" b="1" dirty="0">
                <a:solidFill>
                  <a:srgbClr val="81D5D3"/>
                </a:solidFill>
              </a:rPr>
              <a:t> и </a:t>
            </a:r>
            <a:r>
              <a:rPr lang="en-US" sz="2000" b="1" dirty="0" err="1">
                <a:solidFill>
                  <a:srgbClr val="81D5D3"/>
                </a:solidFill>
              </a:rPr>
              <a:t>практики</a:t>
            </a:r>
            <a:endParaRPr lang="en-US" sz="2000" b="1" dirty="0">
              <a:solidFill>
                <a:srgbClr val="81D5D3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1D5D3"/>
                </a:solidFill>
              </a:rPr>
              <a:t>narrative.ru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1D5D3"/>
                </a:solidFill>
              </a:rPr>
              <a:t>info@narrative.ru</a:t>
            </a:r>
            <a:endParaRPr lang="ru-RU" sz="2000" b="1" dirty="0">
              <a:solidFill>
                <a:srgbClr val="81D5D3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81D5D3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ru-RU" sz="2000" b="1" dirty="0">
              <a:solidFill>
                <a:srgbClr val="81D5D3"/>
              </a:solidFill>
            </a:endParaRPr>
          </a:p>
          <a:p>
            <a:r>
              <a:rPr lang="ru-RU" sz="5400" b="1" dirty="0">
                <a:solidFill>
                  <a:srgbClr val="81D5D3"/>
                </a:solidFill>
              </a:rPr>
              <a:t>Спасибо</a:t>
            </a:r>
            <a:endParaRPr lang="en-US" sz="5400" b="1" dirty="0">
              <a:solidFill>
                <a:srgbClr val="81D5D3"/>
              </a:solidFill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410D1957-425B-46C3-A95E-6CC8C81FE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1" b="-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4438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3CF8E-9572-4856-9788-97D1559F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Позиция сотрудничества как форма поддержки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B17959-0D34-4177-8D54-14A5FE740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Эта работа, в каком бы контексте и с кем бы она не строилась, в  любом случае, предполагает создание условий, чтобы люди могли сами выбрать и приписать смысл своему опыту. Они выбирают, как понимать свой опыт, как его называть, как делить его на фрагменты, какие из них оставлять и вписывать в историю своей жизни, а какие забывать, в какие последовательности связывать отдельные эпизоды, какие сюжеты составлять и делать видимыми, как к ним относиться и чем руководствоваться в своих выборах. </a:t>
            </a:r>
            <a:endParaRPr lang="ru-RU" dirty="0"/>
          </a:p>
          <a:p>
            <a:r>
              <a:rPr lang="ru-RU" dirty="0"/>
              <a:t>Все это вместе внутри нарративной метафоры называется </a:t>
            </a:r>
            <a:r>
              <a:rPr lang="ru-RU" b="1" dirty="0"/>
              <a:t>становиться «автором своей жизни</a:t>
            </a:r>
            <a:r>
              <a:rPr lang="ru-RU" dirty="0"/>
              <a:t>»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Автором своей жизни можно начинать быть и переставать быть в любой момент и сколько угодно раз.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3D707D-EAE8-412D-B581-7D7ACD381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/>
              <a:t>Существует </a:t>
            </a:r>
            <a:r>
              <a:rPr lang="ru-RU" sz="2000" b="1" i="1" dirty="0"/>
              <a:t>форма социального взаимодействия, поддерживающая </a:t>
            </a:r>
            <a:r>
              <a:rPr lang="ru-RU" sz="2000" dirty="0"/>
              <a:t>переход человека в авторскую позицию и нахождение в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73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297D1-A36D-455A-B885-227F3BA2C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Идентичность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714A9-74F5-4A6B-B4D4-BD8CBEB5B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Множественная</a:t>
            </a:r>
          </a:p>
          <a:p>
            <a:r>
              <a:rPr lang="ru-RU" dirty="0"/>
              <a:t>Пластичная</a:t>
            </a:r>
          </a:p>
          <a:p>
            <a:r>
              <a:rPr lang="ru-RU" dirty="0"/>
              <a:t>Конструируется в социальном взаимодействии </a:t>
            </a:r>
          </a:p>
          <a:p>
            <a:r>
              <a:rPr lang="ru-RU" dirty="0"/>
              <a:t>Состоит из стремлений и ценностей</a:t>
            </a:r>
          </a:p>
          <a:p>
            <a:r>
              <a:rPr lang="ru-RU" dirty="0"/>
              <a:t>Могут быть предпочитаемые и не предпочитаемые, приносящие страдания, версии </a:t>
            </a:r>
          </a:p>
          <a:p>
            <a:r>
              <a:rPr lang="ru-RU" dirty="0"/>
              <a:t>Создается посредством приписывания смыслов, интерпретации своего опыта, состоит из единиц смысла и опыта - отобранных и проинтерпретированных событий, выстроенных в последовательности в соответствии с определенными сюжетами</a:t>
            </a:r>
          </a:p>
        </p:txBody>
      </p:sp>
    </p:spTree>
    <p:extLst>
      <p:ext uri="{BB962C8B-B14F-4D97-AF65-F5344CB8AC3E}">
        <p14:creationId xmlns:p14="http://schemas.microsoft.com/office/powerpoint/2010/main" val="270114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5C819-DE7B-4898-AD69-B31D0243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Суть 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7A241-EEDE-4E21-81F7-48B7B9BA9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результате пережитого или </a:t>
            </a:r>
            <a:r>
              <a:rPr lang="ru-RU" dirty="0" err="1"/>
              <a:t>периживаемого</a:t>
            </a:r>
            <a:r>
              <a:rPr lang="ru-RU" dirty="0"/>
              <a:t> </a:t>
            </a:r>
            <a:r>
              <a:rPr lang="ru-RU" dirty="0" err="1"/>
              <a:t>абьюза</a:t>
            </a:r>
            <a:r>
              <a:rPr lang="ru-RU" dirty="0"/>
              <a:t> человек может вовлекаться к конструирование негативной версии себя, в которой </a:t>
            </a:r>
            <a:r>
              <a:rPr lang="ru-RU" dirty="0" err="1"/>
              <a:t>саморазрушительное</a:t>
            </a:r>
            <a:r>
              <a:rPr lang="ru-RU" dirty="0"/>
              <a:t> поведение логично, так как согласовано с этой версией; не распознается как следствие </a:t>
            </a:r>
            <a:r>
              <a:rPr lang="ru-RU" dirty="0" err="1"/>
              <a:t>абьюза</a:t>
            </a:r>
            <a:r>
              <a:rPr lang="ru-RU" dirty="0"/>
              <a:t>, и наоборот сам </a:t>
            </a:r>
            <a:r>
              <a:rPr lang="ru-RU" dirty="0" err="1"/>
              <a:t>абьюз</a:t>
            </a:r>
            <a:r>
              <a:rPr lang="ru-RU" dirty="0"/>
              <a:t> кажется логично вписанным в историю жизни такого «плохого» человека, и может себя воспроизводить. При этом часто, так как первичный или последующие </a:t>
            </a:r>
            <a:r>
              <a:rPr lang="ru-RU" dirty="0" err="1"/>
              <a:t>абьюзы</a:t>
            </a:r>
            <a:r>
              <a:rPr lang="ru-RU" dirty="0"/>
              <a:t> происходят в семейном контексте,  описываемом в культуре как априори любящий, люди могут испытывать сложности в разделении насилия и любви, заботливого и </a:t>
            </a:r>
            <a:r>
              <a:rPr lang="ru-RU" dirty="0" err="1"/>
              <a:t>абьюзивного</a:t>
            </a:r>
            <a:r>
              <a:rPr lang="ru-RU" dirty="0"/>
              <a:t> отношения, что служит опорой для воспроизведения </a:t>
            </a:r>
            <a:r>
              <a:rPr lang="ru-RU" dirty="0" err="1"/>
              <a:t>абьюза</a:t>
            </a:r>
            <a:r>
              <a:rPr lang="ru-RU" dirty="0"/>
              <a:t> в жизни человека.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72B0EC-8DC1-4797-B9EB-D881DE063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9462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81D5D3"/>
                </a:solidFill>
              </a:rPr>
              <a:t>Решение: </a:t>
            </a:r>
          </a:p>
          <a:p>
            <a:pPr marL="342900" indent="-342900">
              <a:buFontTx/>
              <a:buChar char="-"/>
            </a:pPr>
            <a:r>
              <a:rPr lang="ru-RU" sz="2000" dirty="0" err="1">
                <a:solidFill>
                  <a:srgbClr val="81D5D3"/>
                </a:solidFill>
              </a:rPr>
              <a:t>Переинтерпретировать</a:t>
            </a:r>
            <a:r>
              <a:rPr lang="ru-RU" sz="2000" dirty="0">
                <a:solidFill>
                  <a:srgbClr val="81D5D3"/>
                </a:solidFill>
              </a:rPr>
              <a:t> </a:t>
            </a:r>
            <a:r>
              <a:rPr lang="ru-RU" sz="2000" dirty="0" err="1">
                <a:solidFill>
                  <a:srgbClr val="81D5D3"/>
                </a:solidFill>
              </a:rPr>
              <a:t>абьюз</a:t>
            </a:r>
            <a:r>
              <a:rPr lang="ru-RU" sz="2000" dirty="0">
                <a:solidFill>
                  <a:srgbClr val="81D5D3"/>
                </a:solidFill>
              </a:rPr>
              <a:t> – назвать насилие насилием, пытки пытками, эксплуатацию </a:t>
            </a:r>
            <a:r>
              <a:rPr lang="ru-RU" sz="2000" dirty="0" err="1">
                <a:solidFill>
                  <a:srgbClr val="81D5D3"/>
                </a:solidFill>
              </a:rPr>
              <a:t>эксплуаацией</a:t>
            </a:r>
            <a:r>
              <a:rPr lang="ru-RU" sz="2000" dirty="0">
                <a:solidFill>
                  <a:srgbClr val="81D5D3"/>
                </a:solidFill>
              </a:rPr>
              <a:t> и .т.д.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81D5D3"/>
                </a:solidFill>
              </a:rPr>
              <a:t>Создать опоры для освоения человеком практики различения насилия и заботы </a:t>
            </a:r>
          </a:p>
        </p:txBody>
      </p:sp>
    </p:spTree>
    <p:extLst>
      <p:ext uri="{BB962C8B-B14F-4D97-AF65-F5344CB8AC3E}">
        <p14:creationId xmlns:p14="http://schemas.microsoft.com/office/powerpoint/2010/main" val="49854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7ED023-03E6-43BB-8763-3EFF1192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/>
              <a:t>Назвать абьюз и освободиться от его эффектов*</a:t>
            </a:r>
            <a:br>
              <a:rPr lang="en-US" sz="1800" b="1"/>
            </a:br>
            <a:r>
              <a:rPr lang="en-US" sz="1800" i="1"/>
              <a:t>Интервьюер: Кристофер Маклин (Christopher McLean)**</a:t>
            </a:r>
            <a:br>
              <a:rPr lang="en-US" sz="1800"/>
            </a:br>
            <a:r>
              <a:rPr lang="en-US" sz="1800" i="1"/>
              <a:t>*Это интервью было взято в Далвич Центре в мае 1994 г.</a:t>
            </a:r>
            <a:br>
              <a:rPr lang="en-US" sz="1800"/>
            </a:br>
            <a:endParaRPr lang="en-US" sz="1800"/>
          </a:p>
        </p:txBody>
      </p:sp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9A6C192-0DC3-4112-96A6-54FE1690E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4937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D8D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ACA60ABB-3629-4497-A218-9056DE60C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b="1" dirty="0" err="1"/>
              <a:t>Переинтерпретация</a:t>
            </a:r>
            <a:r>
              <a:rPr lang="en-US" sz="2000" b="1" dirty="0"/>
              <a:t> </a:t>
            </a:r>
            <a:r>
              <a:rPr lang="en-US" sz="2000" b="1" dirty="0" err="1"/>
              <a:t>абьюза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Naming abuse and breaking from its effects</a:t>
            </a:r>
            <a:endParaRPr lang="en-US" sz="2000" dirty="0"/>
          </a:p>
          <a:p>
            <a:r>
              <a:rPr lang="en-US" sz="2000" b="1" dirty="0"/>
              <a:t>Michael White / 1995/ Re-authoring Lives</a:t>
            </a:r>
            <a:endParaRPr lang="en-US" sz="2000" dirty="0"/>
          </a:p>
          <a:p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“…</a:t>
            </a:r>
            <a:r>
              <a:rPr lang="ru-RU" dirty="0"/>
              <a:t>само-</a:t>
            </a:r>
            <a:r>
              <a:rPr lang="ru-RU" dirty="0" err="1"/>
              <a:t>абьюз</a:t>
            </a:r>
            <a:r>
              <a:rPr lang="ru-RU" dirty="0"/>
              <a:t> – это выражение переживания человеком </a:t>
            </a:r>
            <a:r>
              <a:rPr lang="ru-RU" dirty="0" err="1"/>
              <a:t>абьюза</a:t>
            </a:r>
            <a:r>
              <a:rPr lang="ru-RU" dirty="0"/>
              <a:t>, и это выражение определяется смыслами, приданными </a:t>
            </a:r>
            <a:r>
              <a:rPr lang="ru-RU" dirty="0" err="1"/>
              <a:t>абьюзу</a:t>
            </a:r>
            <a:r>
              <a:rPr lang="ru-RU" dirty="0"/>
              <a:t>. Форма этого выражения, в свою очередь, подтверждает эти смыслы. Эти смыслы опосредуют выражение существующего у человека опыта </a:t>
            </a:r>
            <a:r>
              <a:rPr lang="ru-RU" dirty="0" err="1"/>
              <a:t>абьюза</a:t>
            </a:r>
            <a:r>
              <a:rPr lang="ru-RU" dirty="0"/>
              <a:t>. Таким образом, когда мы рассматриваем характер выражений </a:t>
            </a:r>
            <a:r>
              <a:rPr lang="ru-RU" dirty="0" err="1"/>
              <a:t>абьюза</a:t>
            </a:r>
            <a:r>
              <a:rPr lang="ru-RU" dirty="0"/>
              <a:t> людьми, жизненно важно, чтобы мы рассматривали эти выражения как единицы опыта и смысла</a:t>
            </a:r>
            <a:r>
              <a:rPr lang="en-US" dirty="0"/>
              <a:t>”</a:t>
            </a:r>
            <a:r>
              <a:rPr lang="ru-RU" dirty="0"/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036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DBCC8-2A3D-4FB3-9223-8234F491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М. Уайт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CE8264-E7E4-47F0-B6B4-EA3FDB89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одна из главных целей данной работы – помогать людям производить альтернативные смыслы их опыта </a:t>
            </a:r>
            <a:r>
              <a:rPr lang="ru-RU" dirty="0" err="1"/>
              <a:t>абьюза</a:t>
            </a:r>
            <a:r>
              <a:rPr lang="ru-RU" dirty="0"/>
              <a:t>, создавать условия, которые позволяют им интерпретировать </a:t>
            </a:r>
            <a:r>
              <a:rPr lang="ru-RU" dirty="0" err="1"/>
              <a:t>абьюз</a:t>
            </a:r>
            <a:r>
              <a:rPr lang="ru-RU" dirty="0"/>
              <a:t> по-другому.</a:t>
            </a:r>
            <a:endParaRPr lang="en-US" dirty="0"/>
          </a:p>
          <a:p>
            <a:r>
              <a:rPr lang="ru-RU" dirty="0"/>
              <a:t>исцелить их жизнь от крайне негативных личных историй, которые оказывают такой глубокий эффект на формирование выражения их личного опыта</a:t>
            </a:r>
            <a:endParaRPr lang="en-US" dirty="0"/>
          </a:p>
          <a:p>
            <a:r>
              <a:rPr lang="ru-RU" dirty="0"/>
              <a:t>помочь  перейти к другому, более позитивному рассказу о том, какие они люди</a:t>
            </a:r>
            <a:endParaRPr lang="en-US" dirty="0"/>
          </a:p>
          <a:p>
            <a:r>
              <a:rPr lang="ru-RU" dirty="0"/>
              <a:t>исследовать возможности изменения интерпретации </a:t>
            </a:r>
            <a:r>
              <a:rPr lang="ru-RU" dirty="0" err="1"/>
              <a:t>абьюза</a:t>
            </a:r>
            <a:r>
              <a:rPr lang="ru-RU" dirty="0"/>
              <a:t>, которому они подвергались</a:t>
            </a:r>
          </a:p>
          <a:p>
            <a:r>
              <a:rPr lang="ru-RU" dirty="0"/>
              <a:t>новая интерпретация изменит форму выражения их опыта </a:t>
            </a:r>
            <a:r>
              <a:rPr lang="ru-RU" dirty="0" err="1"/>
              <a:t>абьюза</a:t>
            </a:r>
            <a:r>
              <a:rPr lang="ru-RU" dirty="0"/>
              <a:t>, а значит, и их образ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57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29F0D-3823-4273-BD74-12AA916F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Майкл Уайт </a:t>
            </a:r>
            <a:r>
              <a:rPr lang="en-US" dirty="0"/>
              <a:t>p.84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FFAD0-3A26-4CBC-BE16-9D767998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92187"/>
            <a:ext cx="6172200" cy="4873625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«…</a:t>
            </a:r>
            <a:r>
              <a:rPr lang="ru-RU" dirty="0" err="1"/>
              <a:t>переинтерпретация</a:t>
            </a:r>
            <a:r>
              <a:rPr lang="ru-RU" dirty="0"/>
              <a:t> порождается в сотрудничестве</a:t>
            </a:r>
          </a:p>
          <a:p>
            <a:r>
              <a:rPr lang="ru-RU" dirty="0"/>
              <a:t>когда люди освобождают свою жизнь от очень негативных историй об их идентичности, и когда они получают возможность оказаться на другой территории их жизни, они начинают интерпретировать свои опыты </a:t>
            </a:r>
            <a:r>
              <a:rPr lang="ru-RU" dirty="0" err="1"/>
              <a:t>абьюза</a:t>
            </a:r>
            <a:r>
              <a:rPr lang="ru-RU" dirty="0"/>
              <a:t> как эксплуатацию, тиранию, пытку, насилие, и так далее. </a:t>
            </a:r>
          </a:p>
          <a:p>
            <a:r>
              <a:rPr lang="ru-RU" dirty="0"/>
              <a:t>новая интерпретация поддерживает другое выражение их опыта </a:t>
            </a:r>
            <a:r>
              <a:rPr lang="ru-RU" dirty="0" err="1"/>
              <a:t>абьюза</a:t>
            </a:r>
            <a:r>
              <a:rPr lang="ru-RU" dirty="0"/>
              <a:t>. Теперь выражение </a:t>
            </a:r>
            <a:r>
              <a:rPr lang="ru-RU" dirty="0" err="1"/>
              <a:t>абьюза</a:t>
            </a:r>
            <a:r>
              <a:rPr lang="ru-RU" dirty="0"/>
              <a:t> принимает форму переживания оскорбления, страсти к справедливости, действий по устранению несправедливости, свидетельствования, поиска контекстов, в которых другие люди могли бы стать свидетелями этих рассказов, и так далее.</a:t>
            </a:r>
          </a:p>
          <a:p>
            <a:r>
              <a:rPr lang="ru-RU" dirty="0"/>
              <a:t>эти альтернативные формы выражения опыта </a:t>
            </a:r>
            <a:r>
              <a:rPr lang="ru-RU" dirty="0" err="1"/>
              <a:t>абьюза</a:t>
            </a:r>
            <a:r>
              <a:rPr lang="ru-RU" dirty="0"/>
              <a:t>, имеющегося у человека, в не меньшей степени являются выражениями опыта </a:t>
            </a:r>
            <a:r>
              <a:rPr lang="ru-RU" dirty="0" err="1"/>
              <a:t>абьюза</a:t>
            </a:r>
            <a:r>
              <a:rPr lang="ru-RU" dirty="0"/>
              <a:t>, чем </a:t>
            </a:r>
            <a:r>
              <a:rPr lang="ru-RU" dirty="0" err="1"/>
              <a:t>самоповреждающие</a:t>
            </a:r>
            <a:r>
              <a:rPr lang="ru-RU" dirty="0"/>
              <a:t> формы. Эти выражения опыта </a:t>
            </a:r>
            <a:r>
              <a:rPr lang="ru-RU" dirty="0" err="1"/>
              <a:t>абьюза</a:t>
            </a:r>
            <a:r>
              <a:rPr lang="ru-RU" dirty="0"/>
              <a:t> не являются менее полными. В самом деле, люди, с которыми я работаю, всегда говорят, что эти альтернативные формы являются более полными выражениями этого опыта. Эти выражения данного опыта приносят с собой совершенно другие реальные воздействия на образ их жизни - эффекты, которые, по мнению этих людей, являются конструктивными, а не деструктивными…»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81D5D3"/>
                </a:solidFill>
              </a:rPr>
              <a:t>Иллюстрация</a:t>
            </a:r>
            <a:r>
              <a:rPr lang="ru-RU" dirty="0"/>
              <a:t>: «Покидая </a:t>
            </a:r>
            <a:r>
              <a:rPr lang="en-US" dirty="0"/>
              <a:t>Neverland”</a:t>
            </a:r>
            <a:r>
              <a:rPr lang="ru-RU" dirty="0"/>
              <a:t> динамика в 1 и 2 сериях. В первой </a:t>
            </a:r>
            <a:r>
              <a:rPr lang="ru-RU" dirty="0" err="1"/>
              <a:t>абьюз</a:t>
            </a:r>
            <a:r>
              <a:rPr lang="ru-RU" dirty="0"/>
              <a:t> слит с любовью, выдает себя за нее; во второй назван </a:t>
            </a:r>
            <a:r>
              <a:rPr lang="ru-RU" dirty="0" err="1"/>
              <a:t>абьюзом</a:t>
            </a:r>
            <a:r>
              <a:rPr lang="ru-RU" dirty="0"/>
              <a:t> и начинается освобождение от его последствий.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F05218-FD0D-48E9-BC29-8F2F4F66E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4756EA-9220-4A0D-AA63-908637FB6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7" b="4937"/>
          <a:stretch/>
        </p:blipFill>
        <p:spPr>
          <a:xfrm rot="5400000">
            <a:off x="220786" y="2684135"/>
            <a:ext cx="3800679" cy="25690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7287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AA451-74A6-4A76-BA50-A19F63471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обратиться к травмирующему опыту, чтобы освободиться от него?</a:t>
            </a:r>
            <a:br>
              <a:rPr lang="ru-RU" dirty="0"/>
            </a:br>
            <a:r>
              <a:rPr lang="ru-RU" dirty="0"/>
              <a:t>М. Уайт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7ED61-0605-45CE-AECD-241FCC078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/>
              <a:t>Прежде всего ничто не оправдывает </a:t>
            </a:r>
            <a:r>
              <a:rPr lang="ru-RU" dirty="0" err="1"/>
              <a:t>ретравматизацию</a:t>
            </a:r>
            <a:r>
              <a:rPr lang="ru-RU" dirty="0"/>
              <a:t> в контексте терапии. Дистресс – да, </a:t>
            </a:r>
            <a:r>
              <a:rPr lang="ru-RU" dirty="0" err="1"/>
              <a:t>ретравматизация</a:t>
            </a:r>
            <a:r>
              <a:rPr lang="ru-RU" dirty="0"/>
              <a:t> – нет. </a:t>
            </a:r>
          </a:p>
          <a:p>
            <a:pPr lvl="0"/>
            <a:r>
              <a:rPr lang="ru-RU" dirty="0"/>
              <a:t>Практики возвращения к травмирующему опыту с целью достижения катарсиса не учитывают измерение смысла. Если просто вернуться к опыту </a:t>
            </a:r>
            <a:r>
              <a:rPr lang="ru-RU" dirty="0" err="1"/>
              <a:t>абьюза</a:t>
            </a:r>
            <a:r>
              <a:rPr lang="ru-RU" dirty="0"/>
              <a:t>, он оживит те смыслы, которые в него были заложены, что  и приведет к их усилению и усилению негативных последствий, включая </a:t>
            </a:r>
            <a:r>
              <a:rPr lang="ru-RU" dirty="0" err="1"/>
              <a:t>аутоабьюз</a:t>
            </a:r>
            <a:endParaRPr lang="ru-RU" dirty="0"/>
          </a:p>
          <a:p>
            <a:pPr lvl="0"/>
            <a:r>
              <a:rPr lang="ru-RU" dirty="0"/>
              <a:t>Когда  люди подвергались </a:t>
            </a:r>
            <a:r>
              <a:rPr lang="ru-RU" dirty="0" err="1"/>
              <a:t>абьюзу</a:t>
            </a:r>
            <a:r>
              <a:rPr lang="ru-RU" dirty="0"/>
              <a:t>, у них не было силы, не было выбора, они были в ловушке</a:t>
            </a:r>
          </a:p>
          <a:p>
            <a:pPr lvl="0"/>
            <a:r>
              <a:rPr lang="ru-RU" dirty="0"/>
              <a:t>В ответ на эти непереносимые обстоятельства многие из них развили </a:t>
            </a:r>
            <a:r>
              <a:rPr lang="ru-RU" dirty="0" err="1"/>
              <a:t>фантастичесские</a:t>
            </a:r>
            <a:r>
              <a:rPr lang="ru-RU" dirty="0"/>
              <a:t> механизмы, позволяющие сбежать из </a:t>
            </a:r>
            <a:r>
              <a:rPr lang="ru-RU" dirty="0" err="1"/>
              <a:t>абьюзивного</a:t>
            </a:r>
            <a:r>
              <a:rPr lang="ru-RU" dirty="0"/>
              <a:t> контекста - не физически, но умственно; другие использовали минимальные безопасные пространства, чтобы поддержать себя – в этих условиях это </a:t>
            </a:r>
            <a:r>
              <a:rPr lang="ru-RU" dirty="0" err="1"/>
              <a:t>экстрординарные</a:t>
            </a:r>
            <a:r>
              <a:rPr lang="ru-RU" dirty="0"/>
              <a:t> достижения</a:t>
            </a:r>
          </a:p>
          <a:p>
            <a:pPr lvl="0"/>
            <a:r>
              <a:rPr lang="ru-RU" dirty="0"/>
              <a:t>Вопрос: приглашая людей обратно в травму, не воспроизводим ли мы условия «ловушки без выбора»?</a:t>
            </a:r>
          </a:p>
          <a:p>
            <a:pPr lvl="0"/>
            <a:r>
              <a:rPr lang="ru-RU" dirty="0"/>
              <a:t>Не находимся ли мы под влиянием культурного императива, «смотрения в лицо» проблемам и страхам? </a:t>
            </a:r>
          </a:p>
          <a:p>
            <a:pPr lvl="0"/>
            <a:r>
              <a:rPr lang="ru-RU" dirty="0"/>
              <a:t>И закрываем возможность чествования особых навыков и личных качеств, которые позволили людям проложить путь сквозь темные часы их жизни в настоящее?</a:t>
            </a:r>
          </a:p>
          <a:p>
            <a:pPr lvl="0"/>
            <a:r>
              <a:rPr lang="ru-RU" dirty="0"/>
              <a:t>В работе, которую я (М. Уайт) предлагаю становится возможным выразить опыт </a:t>
            </a:r>
            <a:r>
              <a:rPr lang="ru-RU" dirty="0" err="1"/>
              <a:t>абъюза</a:t>
            </a:r>
            <a:r>
              <a:rPr lang="ru-RU" dirty="0"/>
              <a:t> без негативных последствий </a:t>
            </a:r>
          </a:p>
          <a:p>
            <a:pPr marL="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32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</TotalTime>
  <Words>3692</Words>
  <Application>Microsoft Office PowerPoint</Application>
  <PresentationFormat>Широкоэкранный</PresentationFormat>
  <Paragraphs>273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Exo 2 Light</vt:lpstr>
      <vt:lpstr>Wingdings</vt:lpstr>
      <vt:lpstr>Тема Office</vt:lpstr>
      <vt:lpstr>Практики различения насилия и заботы и их эффекты в нарративной терапии </vt:lpstr>
      <vt:lpstr>Что такое нарративная терапия</vt:lpstr>
      <vt:lpstr>Позиция сотрудничества как форма поддержки  </vt:lpstr>
      <vt:lpstr>Идентичность </vt:lpstr>
      <vt:lpstr>Суть &gt;</vt:lpstr>
      <vt:lpstr>Назвать абьюз и освободиться от его эффектов* Интервьюер: Кристофер Маклин (Christopher McLean)** *Это интервью было взято в Далвич Центре в мае 1994 г. </vt:lpstr>
      <vt:lpstr>М. Уайт </vt:lpstr>
      <vt:lpstr>Майкл Уайт p.84</vt:lpstr>
      <vt:lpstr>Как обратиться к травмирующему опыту, чтобы освободиться от него? М. Уайт </vt:lpstr>
      <vt:lpstr>Как позаботиться о том, чтобы ретравматизация не произошла?</vt:lpstr>
      <vt:lpstr>Деконструктивная беседа </vt:lpstr>
      <vt:lpstr>Презентация PowerPoint</vt:lpstr>
      <vt:lpstr> Люди вовлекаются в повторяющиеся абьюзивные отношения из-за сложностей с различением эксплуатации и заботы  </vt:lpstr>
      <vt:lpstr>    Развить способность к различению насилия и заботы </vt:lpstr>
      <vt:lpstr>Метафора берега и бурной реки. Создание берега.  Бережный и безопасный ход работы. </vt:lpstr>
      <vt:lpstr>Наблюдение </vt:lpstr>
      <vt:lpstr>Идентификация актов саморазрушения, как последствий абьюза опора для четвертого пункта бережной беседы</vt:lpstr>
      <vt:lpstr>Эффекты </vt:lpstr>
      <vt:lpstr>Отклики </vt:lpstr>
      <vt:lpstr>Отклик</vt:lpstr>
      <vt:lpstr>Некоторые эффекты практик различения насилия и заботы</vt:lpstr>
      <vt:lpstr>Практика </vt:lpstr>
      <vt:lpstr>А также… полезные способы</vt:lpstr>
      <vt:lpstr>Если бы Вы были тем, кто заботится о Вас в детстве (М. Уайт) </vt:lpstr>
      <vt:lpstr>Миграция Идентичности </vt:lpstr>
      <vt:lpstr>Миграция идентичности</vt:lpstr>
      <vt:lpstr>Екатерина Жорняк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Практики различения насилия и заботы и их эффекты в нарративной терапии </dc:title>
  <dc:creator>екатерина жорняк</dc:creator>
  <cp:lastModifiedBy>екатерина жорняк</cp:lastModifiedBy>
  <cp:revision>24</cp:revision>
  <cp:lastPrinted>2019-09-29T11:10:44Z</cp:lastPrinted>
  <dcterms:created xsi:type="dcterms:W3CDTF">2019-09-28T22:03:57Z</dcterms:created>
  <dcterms:modified xsi:type="dcterms:W3CDTF">2020-12-24T20:13:12Z</dcterms:modified>
</cp:coreProperties>
</file>